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663" r:id="rId14"/>
    <p:sldId id="664" r:id="rId15"/>
    <p:sldId id="665" r:id="rId16"/>
    <p:sldId id="666" r:id="rId17"/>
    <p:sldId id="667" r:id="rId18"/>
    <p:sldId id="668" r:id="rId19"/>
    <p:sldId id="669" r:id="rId20"/>
    <p:sldId id="670" r:id="rId21"/>
    <p:sldId id="675" r:id="rId22"/>
    <p:sldId id="676" r:id="rId23"/>
    <p:sldId id="671" r:id="rId24"/>
    <p:sldId id="672" r:id="rId25"/>
    <p:sldId id="677" r:id="rId26"/>
    <p:sldId id="673" r:id="rId27"/>
    <p:sldId id="674" r:id="rId28"/>
    <p:sldId id="686" r:id="rId29"/>
    <p:sldId id="678" r:id="rId30"/>
    <p:sldId id="679" r:id="rId31"/>
    <p:sldId id="682" r:id="rId32"/>
    <p:sldId id="680" r:id="rId33"/>
    <p:sldId id="681" r:id="rId34"/>
    <p:sldId id="683" r:id="rId35"/>
    <p:sldId id="684" r:id="rId36"/>
    <p:sldId id="685" r:id="rId37"/>
    <p:sldId id="687" r:id="rId38"/>
    <p:sldId id="689" r:id="rId39"/>
    <p:sldId id="690" r:id="rId40"/>
    <p:sldId id="691" r:id="rId41"/>
    <p:sldId id="270" r:id="rId42"/>
    <p:sldId id="692" r:id="rId43"/>
    <p:sldId id="268" r:id="rId44"/>
    <p:sldId id="693" r:id="rId45"/>
    <p:sldId id="271" r:id="rId46"/>
    <p:sldId id="272" r:id="rId47"/>
    <p:sldId id="273" r:id="rId48"/>
    <p:sldId id="274" r:id="rId4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67" d="100"/>
          <a:sy n="67" d="100"/>
        </p:scale>
        <p:origin x="644"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7.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8.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9.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0.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1.w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8C3FA2-FB72-4609-96A3-2D2231B8E5A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E4B9B9B-D87D-4C53-BDA3-0E030D46C53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30821CA-C496-45FC-BB6B-7D8294260B00}"/>
              </a:ext>
            </a:extLst>
          </p:cNvPr>
          <p:cNvSpPr>
            <a:spLocks noGrp="1"/>
          </p:cNvSpPr>
          <p:nvPr>
            <p:ph type="dt" sz="half" idx="10"/>
          </p:nvPr>
        </p:nvSpPr>
        <p:spPr/>
        <p:txBody>
          <a:bodyPr/>
          <a:lstStyle/>
          <a:p>
            <a:fld id="{AFB99058-9EDB-4677-83FB-0CF367AC9A46}" type="datetimeFigureOut">
              <a:rPr lang="en-US" smtClean="0"/>
              <a:t>7/26/2019</a:t>
            </a:fld>
            <a:endParaRPr lang="en-US"/>
          </a:p>
        </p:txBody>
      </p:sp>
      <p:sp>
        <p:nvSpPr>
          <p:cNvPr id="5" name="Footer Placeholder 4">
            <a:extLst>
              <a:ext uri="{FF2B5EF4-FFF2-40B4-BE49-F238E27FC236}">
                <a16:creationId xmlns:a16="http://schemas.microsoft.com/office/drawing/2014/main" id="{0DC43DA2-A591-4589-8D8C-A6F22857534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94ADE7C-21ED-462F-AD8C-E759EEB40ACD}"/>
              </a:ext>
            </a:extLst>
          </p:cNvPr>
          <p:cNvSpPr>
            <a:spLocks noGrp="1"/>
          </p:cNvSpPr>
          <p:nvPr>
            <p:ph type="sldNum" sz="quarter" idx="12"/>
          </p:nvPr>
        </p:nvSpPr>
        <p:spPr/>
        <p:txBody>
          <a:bodyPr/>
          <a:lstStyle/>
          <a:p>
            <a:fld id="{5E847EA3-5B6F-41FA-90DD-652D78CC98A7}" type="slidenum">
              <a:rPr lang="en-US" smtClean="0"/>
              <a:t>‹#›</a:t>
            </a:fld>
            <a:endParaRPr lang="en-US"/>
          </a:p>
        </p:txBody>
      </p:sp>
    </p:spTree>
    <p:extLst>
      <p:ext uri="{BB962C8B-B14F-4D97-AF65-F5344CB8AC3E}">
        <p14:creationId xmlns:p14="http://schemas.microsoft.com/office/powerpoint/2010/main" val="398482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CEF88-2E1C-4216-98C5-9365D78ACC4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0DEFE16-F66F-4A66-B866-246F5BDE14C4}"/>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CAECBFA-93C1-436D-A3B0-D6059DC817D0}"/>
              </a:ext>
            </a:extLst>
          </p:cNvPr>
          <p:cNvSpPr>
            <a:spLocks noGrp="1"/>
          </p:cNvSpPr>
          <p:nvPr>
            <p:ph type="dt" sz="half" idx="10"/>
          </p:nvPr>
        </p:nvSpPr>
        <p:spPr/>
        <p:txBody>
          <a:bodyPr/>
          <a:lstStyle/>
          <a:p>
            <a:fld id="{AFB99058-9EDB-4677-83FB-0CF367AC9A46}" type="datetimeFigureOut">
              <a:rPr lang="en-US" smtClean="0"/>
              <a:t>7/26/2019</a:t>
            </a:fld>
            <a:endParaRPr lang="en-US"/>
          </a:p>
        </p:txBody>
      </p:sp>
      <p:sp>
        <p:nvSpPr>
          <p:cNvPr id="5" name="Footer Placeholder 4">
            <a:extLst>
              <a:ext uri="{FF2B5EF4-FFF2-40B4-BE49-F238E27FC236}">
                <a16:creationId xmlns:a16="http://schemas.microsoft.com/office/drawing/2014/main" id="{D44FF72F-0F80-4D14-A2F1-D97792EA7E1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8CBBFBD-58C9-49D4-B68B-6E6C4812791C}"/>
              </a:ext>
            </a:extLst>
          </p:cNvPr>
          <p:cNvSpPr>
            <a:spLocks noGrp="1"/>
          </p:cNvSpPr>
          <p:nvPr>
            <p:ph type="sldNum" sz="quarter" idx="12"/>
          </p:nvPr>
        </p:nvSpPr>
        <p:spPr/>
        <p:txBody>
          <a:bodyPr/>
          <a:lstStyle/>
          <a:p>
            <a:fld id="{5E847EA3-5B6F-41FA-90DD-652D78CC98A7}" type="slidenum">
              <a:rPr lang="en-US" smtClean="0"/>
              <a:t>‹#›</a:t>
            </a:fld>
            <a:endParaRPr lang="en-US"/>
          </a:p>
        </p:txBody>
      </p:sp>
    </p:spTree>
    <p:extLst>
      <p:ext uri="{BB962C8B-B14F-4D97-AF65-F5344CB8AC3E}">
        <p14:creationId xmlns:p14="http://schemas.microsoft.com/office/powerpoint/2010/main" val="3211268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7A3E957-2709-4546-AB0A-BB370AEBDA9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071ACDA-10AB-49D4-ABFE-AB842F108EAE}"/>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365FD18-3070-4CD1-90B5-46C7E679E2D6}"/>
              </a:ext>
            </a:extLst>
          </p:cNvPr>
          <p:cNvSpPr>
            <a:spLocks noGrp="1"/>
          </p:cNvSpPr>
          <p:nvPr>
            <p:ph type="dt" sz="half" idx="10"/>
          </p:nvPr>
        </p:nvSpPr>
        <p:spPr/>
        <p:txBody>
          <a:bodyPr/>
          <a:lstStyle/>
          <a:p>
            <a:fld id="{AFB99058-9EDB-4677-83FB-0CF367AC9A46}" type="datetimeFigureOut">
              <a:rPr lang="en-US" smtClean="0"/>
              <a:t>7/26/2019</a:t>
            </a:fld>
            <a:endParaRPr lang="en-US"/>
          </a:p>
        </p:txBody>
      </p:sp>
      <p:sp>
        <p:nvSpPr>
          <p:cNvPr id="5" name="Footer Placeholder 4">
            <a:extLst>
              <a:ext uri="{FF2B5EF4-FFF2-40B4-BE49-F238E27FC236}">
                <a16:creationId xmlns:a16="http://schemas.microsoft.com/office/drawing/2014/main" id="{0F89CC9D-3EFB-422D-BEB0-4E34DE55FCB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DEADF31-5EFC-499A-AD94-017FEFD9EF28}"/>
              </a:ext>
            </a:extLst>
          </p:cNvPr>
          <p:cNvSpPr>
            <a:spLocks noGrp="1"/>
          </p:cNvSpPr>
          <p:nvPr>
            <p:ph type="sldNum" sz="quarter" idx="12"/>
          </p:nvPr>
        </p:nvSpPr>
        <p:spPr/>
        <p:txBody>
          <a:bodyPr/>
          <a:lstStyle/>
          <a:p>
            <a:fld id="{5E847EA3-5B6F-41FA-90DD-652D78CC98A7}" type="slidenum">
              <a:rPr lang="en-US" smtClean="0"/>
              <a:t>‹#›</a:t>
            </a:fld>
            <a:endParaRPr lang="en-US"/>
          </a:p>
        </p:txBody>
      </p:sp>
    </p:spTree>
    <p:extLst>
      <p:ext uri="{BB962C8B-B14F-4D97-AF65-F5344CB8AC3E}">
        <p14:creationId xmlns:p14="http://schemas.microsoft.com/office/powerpoint/2010/main" val="24181812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BBB240-1FE5-4D26-92C7-98B4870668A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2412447-5039-4DC9-A802-893E6ED705C7}"/>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EBACBE7-BC7B-4DAA-95B6-1BA4995223C6}"/>
              </a:ext>
            </a:extLst>
          </p:cNvPr>
          <p:cNvSpPr>
            <a:spLocks noGrp="1"/>
          </p:cNvSpPr>
          <p:nvPr>
            <p:ph type="dt" sz="half" idx="10"/>
          </p:nvPr>
        </p:nvSpPr>
        <p:spPr/>
        <p:txBody>
          <a:bodyPr/>
          <a:lstStyle/>
          <a:p>
            <a:fld id="{AFB99058-9EDB-4677-83FB-0CF367AC9A46}" type="datetimeFigureOut">
              <a:rPr lang="en-US" smtClean="0"/>
              <a:t>7/26/2019</a:t>
            </a:fld>
            <a:endParaRPr lang="en-US"/>
          </a:p>
        </p:txBody>
      </p:sp>
      <p:sp>
        <p:nvSpPr>
          <p:cNvPr id="5" name="Footer Placeholder 4">
            <a:extLst>
              <a:ext uri="{FF2B5EF4-FFF2-40B4-BE49-F238E27FC236}">
                <a16:creationId xmlns:a16="http://schemas.microsoft.com/office/drawing/2014/main" id="{97E248CA-81BB-4784-9792-BBE5DB3D4AA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7FC064D-9454-4A1D-BFB2-DA7A5131CEE0}"/>
              </a:ext>
            </a:extLst>
          </p:cNvPr>
          <p:cNvSpPr>
            <a:spLocks noGrp="1"/>
          </p:cNvSpPr>
          <p:nvPr>
            <p:ph type="sldNum" sz="quarter" idx="12"/>
          </p:nvPr>
        </p:nvSpPr>
        <p:spPr/>
        <p:txBody>
          <a:bodyPr/>
          <a:lstStyle/>
          <a:p>
            <a:fld id="{5E847EA3-5B6F-41FA-90DD-652D78CC98A7}" type="slidenum">
              <a:rPr lang="en-US" smtClean="0"/>
              <a:t>‹#›</a:t>
            </a:fld>
            <a:endParaRPr lang="en-US"/>
          </a:p>
        </p:txBody>
      </p:sp>
    </p:spTree>
    <p:extLst>
      <p:ext uri="{BB962C8B-B14F-4D97-AF65-F5344CB8AC3E}">
        <p14:creationId xmlns:p14="http://schemas.microsoft.com/office/powerpoint/2010/main" val="18753495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949622-3D72-46F9-B1DF-C9CA3E74112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30BA278-E93D-48A3-9505-44795D03D96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3D1388BC-76B1-4524-82D1-A35310A318AB}"/>
              </a:ext>
            </a:extLst>
          </p:cNvPr>
          <p:cNvSpPr>
            <a:spLocks noGrp="1"/>
          </p:cNvSpPr>
          <p:nvPr>
            <p:ph type="dt" sz="half" idx="10"/>
          </p:nvPr>
        </p:nvSpPr>
        <p:spPr/>
        <p:txBody>
          <a:bodyPr/>
          <a:lstStyle/>
          <a:p>
            <a:fld id="{AFB99058-9EDB-4677-83FB-0CF367AC9A46}" type="datetimeFigureOut">
              <a:rPr lang="en-US" smtClean="0"/>
              <a:t>7/26/2019</a:t>
            </a:fld>
            <a:endParaRPr lang="en-US"/>
          </a:p>
        </p:txBody>
      </p:sp>
      <p:sp>
        <p:nvSpPr>
          <p:cNvPr id="5" name="Footer Placeholder 4">
            <a:extLst>
              <a:ext uri="{FF2B5EF4-FFF2-40B4-BE49-F238E27FC236}">
                <a16:creationId xmlns:a16="http://schemas.microsoft.com/office/drawing/2014/main" id="{CA5F1F8C-130B-4D47-9FA9-5B907F4FA0F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BA1E675-8B14-46D7-9FC3-3DDBD87518EC}"/>
              </a:ext>
            </a:extLst>
          </p:cNvPr>
          <p:cNvSpPr>
            <a:spLocks noGrp="1"/>
          </p:cNvSpPr>
          <p:nvPr>
            <p:ph type="sldNum" sz="quarter" idx="12"/>
          </p:nvPr>
        </p:nvSpPr>
        <p:spPr/>
        <p:txBody>
          <a:bodyPr/>
          <a:lstStyle/>
          <a:p>
            <a:fld id="{5E847EA3-5B6F-41FA-90DD-652D78CC98A7}" type="slidenum">
              <a:rPr lang="en-US" smtClean="0"/>
              <a:t>‹#›</a:t>
            </a:fld>
            <a:endParaRPr lang="en-US"/>
          </a:p>
        </p:txBody>
      </p:sp>
    </p:spTree>
    <p:extLst>
      <p:ext uri="{BB962C8B-B14F-4D97-AF65-F5344CB8AC3E}">
        <p14:creationId xmlns:p14="http://schemas.microsoft.com/office/powerpoint/2010/main" val="3179238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A669F7-7671-41EE-AAB5-EAAB23D239F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4EAC585-C8CD-47A9-8565-3307B7984AB0}"/>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7F6F131-ABB5-4494-8719-9F02374D9806}"/>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349BB8D-01E2-4D17-B202-2749F5C63E2D}"/>
              </a:ext>
            </a:extLst>
          </p:cNvPr>
          <p:cNvSpPr>
            <a:spLocks noGrp="1"/>
          </p:cNvSpPr>
          <p:nvPr>
            <p:ph type="dt" sz="half" idx="10"/>
          </p:nvPr>
        </p:nvSpPr>
        <p:spPr/>
        <p:txBody>
          <a:bodyPr/>
          <a:lstStyle/>
          <a:p>
            <a:fld id="{AFB99058-9EDB-4677-83FB-0CF367AC9A46}" type="datetimeFigureOut">
              <a:rPr lang="en-US" smtClean="0"/>
              <a:t>7/26/2019</a:t>
            </a:fld>
            <a:endParaRPr lang="en-US"/>
          </a:p>
        </p:txBody>
      </p:sp>
      <p:sp>
        <p:nvSpPr>
          <p:cNvPr id="6" name="Footer Placeholder 5">
            <a:extLst>
              <a:ext uri="{FF2B5EF4-FFF2-40B4-BE49-F238E27FC236}">
                <a16:creationId xmlns:a16="http://schemas.microsoft.com/office/drawing/2014/main" id="{2C31FEB7-6BC4-4DDC-B1CF-A59E4613F0F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F438617-2058-4D2D-B7CE-C65FED552529}"/>
              </a:ext>
            </a:extLst>
          </p:cNvPr>
          <p:cNvSpPr>
            <a:spLocks noGrp="1"/>
          </p:cNvSpPr>
          <p:nvPr>
            <p:ph type="sldNum" sz="quarter" idx="12"/>
          </p:nvPr>
        </p:nvSpPr>
        <p:spPr/>
        <p:txBody>
          <a:bodyPr/>
          <a:lstStyle/>
          <a:p>
            <a:fld id="{5E847EA3-5B6F-41FA-90DD-652D78CC98A7}" type="slidenum">
              <a:rPr lang="en-US" smtClean="0"/>
              <a:t>‹#›</a:t>
            </a:fld>
            <a:endParaRPr lang="en-US"/>
          </a:p>
        </p:txBody>
      </p:sp>
    </p:spTree>
    <p:extLst>
      <p:ext uri="{BB962C8B-B14F-4D97-AF65-F5344CB8AC3E}">
        <p14:creationId xmlns:p14="http://schemas.microsoft.com/office/powerpoint/2010/main" val="25098420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5D5A78-55B0-4C8E-901F-1170C020201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BD5D2FC-E13A-43D1-9E09-FB19E084C24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E4F9F77D-15A4-4D74-8FF4-331AF3A2ECB2}"/>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9095214-6ACD-46F8-B857-C45DD31650D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389E66C3-7B86-4A92-94A7-AF7415161436}"/>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73A3D65-54D4-455A-9044-2CBA469059EA}"/>
              </a:ext>
            </a:extLst>
          </p:cNvPr>
          <p:cNvSpPr>
            <a:spLocks noGrp="1"/>
          </p:cNvSpPr>
          <p:nvPr>
            <p:ph type="dt" sz="half" idx="10"/>
          </p:nvPr>
        </p:nvSpPr>
        <p:spPr/>
        <p:txBody>
          <a:bodyPr/>
          <a:lstStyle/>
          <a:p>
            <a:fld id="{AFB99058-9EDB-4677-83FB-0CF367AC9A46}" type="datetimeFigureOut">
              <a:rPr lang="en-US" smtClean="0"/>
              <a:t>7/26/2019</a:t>
            </a:fld>
            <a:endParaRPr lang="en-US"/>
          </a:p>
        </p:txBody>
      </p:sp>
      <p:sp>
        <p:nvSpPr>
          <p:cNvPr id="8" name="Footer Placeholder 7">
            <a:extLst>
              <a:ext uri="{FF2B5EF4-FFF2-40B4-BE49-F238E27FC236}">
                <a16:creationId xmlns:a16="http://schemas.microsoft.com/office/drawing/2014/main" id="{59C1281F-ADA8-4FD3-B364-BBDECD26156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C625325-CB8D-47DD-AEA2-30A607F95052}"/>
              </a:ext>
            </a:extLst>
          </p:cNvPr>
          <p:cNvSpPr>
            <a:spLocks noGrp="1"/>
          </p:cNvSpPr>
          <p:nvPr>
            <p:ph type="sldNum" sz="quarter" idx="12"/>
          </p:nvPr>
        </p:nvSpPr>
        <p:spPr/>
        <p:txBody>
          <a:bodyPr/>
          <a:lstStyle/>
          <a:p>
            <a:fld id="{5E847EA3-5B6F-41FA-90DD-652D78CC98A7}" type="slidenum">
              <a:rPr lang="en-US" smtClean="0"/>
              <a:t>‹#›</a:t>
            </a:fld>
            <a:endParaRPr lang="en-US"/>
          </a:p>
        </p:txBody>
      </p:sp>
    </p:spTree>
    <p:extLst>
      <p:ext uri="{BB962C8B-B14F-4D97-AF65-F5344CB8AC3E}">
        <p14:creationId xmlns:p14="http://schemas.microsoft.com/office/powerpoint/2010/main" val="24651106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ACE22A-9ACB-4429-BC88-06E1C4E0595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CCEDE4E-4602-4540-9A88-A7B54A945CE3}"/>
              </a:ext>
            </a:extLst>
          </p:cNvPr>
          <p:cNvSpPr>
            <a:spLocks noGrp="1"/>
          </p:cNvSpPr>
          <p:nvPr>
            <p:ph type="dt" sz="half" idx="10"/>
          </p:nvPr>
        </p:nvSpPr>
        <p:spPr/>
        <p:txBody>
          <a:bodyPr/>
          <a:lstStyle/>
          <a:p>
            <a:fld id="{AFB99058-9EDB-4677-83FB-0CF367AC9A46}" type="datetimeFigureOut">
              <a:rPr lang="en-US" smtClean="0"/>
              <a:t>7/26/2019</a:t>
            </a:fld>
            <a:endParaRPr lang="en-US"/>
          </a:p>
        </p:txBody>
      </p:sp>
      <p:sp>
        <p:nvSpPr>
          <p:cNvPr id="4" name="Footer Placeholder 3">
            <a:extLst>
              <a:ext uri="{FF2B5EF4-FFF2-40B4-BE49-F238E27FC236}">
                <a16:creationId xmlns:a16="http://schemas.microsoft.com/office/drawing/2014/main" id="{33698BC4-5688-4D16-BCF4-19EE7B8D8D2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EF33A6B-35AE-4580-BF17-A040A40C7837}"/>
              </a:ext>
            </a:extLst>
          </p:cNvPr>
          <p:cNvSpPr>
            <a:spLocks noGrp="1"/>
          </p:cNvSpPr>
          <p:nvPr>
            <p:ph type="sldNum" sz="quarter" idx="12"/>
          </p:nvPr>
        </p:nvSpPr>
        <p:spPr/>
        <p:txBody>
          <a:bodyPr/>
          <a:lstStyle/>
          <a:p>
            <a:fld id="{5E847EA3-5B6F-41FA-90DD-652D78CC98A7}" type="slidenum">
              <a:rPr lang="en-US" smtClean="0"/>
              <a:t>‹#›</a:t>
            </a:fld>
            <a:endParaRPr lang="en-US"/>
          </a:p>
        </p:txBody>
      </p:sp>
    </p:spTree>
    <p:extLst>
      <p:ext uri="{BB962C8B-B14F-4D97-AF65-F5344CB8AC3E}">
        <p14:creationId xmlns:p14="http://schemas.microsoft.com/office/powerpoint/2010/main" val="9895024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90FCA38-AF60-4875-9B89-1930BF47D208}"/>
              </a:ext>
            </a:extLst>
          </p:cNvPr>
          <p:cNvSpPr>
            <a:spLocks noGrp="1"/>
          </p:cNvSpPr>
          <p:nvPr>
            <p:ph type="dt" sz="half" idx="10"/>
          </p:nvPr>
        </p:nvSpPr>
        <p:spPr/>
        <p:txBody>
          <a:bodyPr/>
          <a:lstStyle/>
          <a:p>
            <a:fld id="{AFB99058-9EDB-4677-83FB-0CF367AC9A46}" type="datetimeFigureOut">
              <a:rPr lang="en-US" smtClean="0"/>
              <a:t>7/26/2019</a:t>
            </a:fld>
            <a:endParaRPr lang="en-US"/>
          </a:p>
        </p:txBody>
      </p:sp>
      <p:sp>
        <p:nvSpPr>
          <p:cNvPr id="3" name="Footer Placeholder 2">
            <a:extLst>
              <a:ext uri="{FF2B5EF4-FFF2-40B4-BE49-F238E27FC236}">
                <a16:creationId xmlns:a16="http://schemas.microsoft.com/office/drawing/2014/main" id="{DEE57418-E38D-4984-966C-2598CFC1AAD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B895D54-A517-44C4-B1FD-9AE3810EFA86}"/>
              </a:ext>
            </a:extLst>
          </p:cNvPr>
          <p:cNvSpPr>
            <a:spLocks noGrp="1"/>
          </p:cNvSpPr>
          <p:nvPr>
            <p:ph type="sldNum" sz="quarter" idx="12"/>
          </p:nvPr>
        </p:nvSpPr>
        <p:spPr/>
        <p:txBody>
          <a:bodyPr/>
          <a:lstStyle/>
          <a:p>
            <a:fld id="{5E847EA3-5B6F-41FA-90DD-652D78CC98A7}" type="slidenum">
              <a:rPr lang="en-US" smtClean="0"/>
              <a:t>‹#›</a:t>
            </a:fld>
            <a:endParaRPr lang="en-US"/>
          </a:p>
        </p:txBody>
      </p:sp>
    </p:spTree>
    <p:extLst>
      <p:ext uri="{BB962C8B-B14F-4D97-AF65-F5344CB8AC3E}">
        <p14:creationId xmlns:p14="http://schemas.microsoft.com/office/powerpoint/2010/main" val="32895824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F18B21-7253-42A5-A766-E960BDBC456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2BB554E-FE57-464B-AC1C-EA235A50B5E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C10048F-1A13-4B21-97BA-C658058FDBB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FAA414D-D714-48BD-B902-4E7A3470922B}"/>
              </a:ext>
            </a:extLst>
          </p:cNvPr>
          <p:cNvSpPr>
            <a:spLocks noGrp="1"/>
          </p:cNvSpPr>
          <p:nvPr>
            <p:ph type="dt" sz="half" idx="10"/>
          </p:nvPr>
        </p:nvSpPr>
        <p:spPr/>
        <p:txBody>
          <a:bodyPr/>
          <a:lstStyle/>
          <a:p>
            <a:fld id="{AFB99058-9EDB-4677-83FB-0CF367AC9A46}" type="datetimeFigureOut">
              <a:rPr lang="en-US" smtClean="0"/>
              <a:t>7/26/2019</a:t>
            </a:fld>
            <a:endParaRPr lang="en-US"/>
          </a:p>
        </p:txBody>
      </p:sp>
      <p:sp>
        <p:nvSpPr>
          <p:cNvPr id="6" name="Footer Placeholder 5">
            <a:extLst>
              <a:ext uri="{FF2B5EF4-FFF2-40B4-BE49-F238E27FC236}">
                <a16:creationId xmlns:a16="http://schemas.microsoft.com/office/drawing/2014/main" id="{A262F6A1-FC53-4389-856A-F76BA8165DD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34BAF7F-C1ED-4B99-BA58-B09A9C47C2E9}"/>
              </a:ext>
            </a:extLst>
          </p:cNvPr>
          <p:cNvSpPr>
            <a:spLocks noGrp="1"/>
          </p:cNvSpPr>
          <p:nvPr>
            <p:ph type="sldNum" sz="quarter" idx="12"/>
          </p:nvPr>
        </p:nvSpPr>
        <p:spPr/>
        <p:txBody>
          <a:bodyPr/>
          <a:lstStyle/>
          <a:p>
            <a:fld id="{5E847EA3-5B6F-41FA-90DD-652D78CC98A7}" type="slidenum">
              <a:rPr lang="en-US" smtClean="0"/>
              <a:t>‹#›</a:t>
            </a:fld>
            <a:endParaRPr lang="en-US"/>
          </a:p>
        </p:txBody>
      </p:sp>
    </p:spTree>
    <p:extLst>
      <p:ext uri="{BB962C8B-B14F-4D97-AF65-F5344CB8AC3E}">
        <p14:creationId xmlns:p14="http://schemas.microsoft.com/office/powerpoint/2010/main" val="15010076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632B3B-3E97-4E37-852C-89B7F0080ED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08F4E78-298D-4655-9B36-87E0BEB37CC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BB41DD3-2CA6-4281-9206-9801064DE9D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091AD69-DCCD-4C24-B9DB-3579E0581DAB}"/>
              </a:ext>
            </a:extLst>
          </p:cNvPr>
          <p:cNvSpPr>
            <a:spLocks noGrp="1"/>
          </p:cNvSpPr>
          <p:nvPr>
            <p:ph type="dt" sz="half" idx="10"/>
          </p:nvPr>
        </p:nvSpPr>
        <p:spPr/>
        <p:txBody>
          <a:bodyPr/>
          <a:lstStyle/>
          <a:p>
            <a:fld id="{AFB99058-9EDB-4677-83FB-0CF367AC9A46}" type="datetimeFigureOut">
              <a:rPr lang="en-US" smtClean="0"/>
              <a:t>7/26/2019</a:t>
            </a:fld>
            <a:endParaRPr lang="en-US"/>
          </a:p>
        </p:txBody>
      </p:sp>
      <p:sp>
        <p:nvSpPr>
          <p:cNvPr id="6" name="Footer Placeholder 5">
            <a:extLst>
              <a:ext uri="{FF2B5EF4-FFF2-40B4-BE49-F238E27FC236}">
                <a16:creationId xmlns:a16="http://schemas.microsoft.com/office/drawing/2014/main" id="{EB3FC3C1-CBE6-457D-B63F-3B22579B1BF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246DD20-D160-4FBE-9407-46E7109B6733}"/>
              </a:ext>
            </a:extLst>
          </p:cNvPr>
          <p:cNvSpPr>
            <a:spLocks noGrp="1"/>
          </p:cNvSpPr>
          <p:nvPr>
            <p:ph type="sldNum" sz="quarter" idx="12"/>
          </p:nvPr>
        </p:nvSpPr>
        <p:spPr/>
        <p:txBody>
          <a:bodyPr/>
          <a:lstStyle/>
          <a:p>
            <a:fld id="{5E847EA3-5B6F-41FA-90DD-652D78CC98A7}" type="slidenum">
              <a:rPr lang="en-US" smtClean="0"/>
              <a:t>‹#›</a:t>
            </a:fld>
            <a:endParaRPr lang="en-US"/>
          </a:p>
        </p:txBody>
      </p:sp>
    </p:spTree>
    <p:extLst>
      <p:ext uri="{BB962C8B-B14F-4D97-AF65-F5344CB8AC3E}">
        <p14:creationId xmlns:p14="http://schemas.microsoft.com/office/powerpoint/2010/main" val="4775487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9811F95-D62E-48B4-A06E-A079A29325F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F2B9602-5CB6-461C-A2CF-3919B619C6A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587DA46-188F-488E-A663-0B3444C7FF6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FB99058-9EDB-4677-83FB-0CF367AC9A46}" type="datetimeFigureOut">
              <a:rPr lang="en-US" smtClean="0"/>
              <a:t>7/26/2019</a:t>
            </a:fld>
            <a:endParaRPr lang="en-US"/>
          </a:p>
        </p:txBody>
      </p:sp>
      <p:sp>
        <p:nvSpPr>
          <p:cNvPr id="5" name="Footer Placeholder 4">
            <a:extLst>
              <a:ext uri="{FF2B5EF4-FFF2-40B4-BE49-F238E27FC236}">
                <a16:creationId xmlns:a16="http://schemas.microsoft.com/office/drawing/2014/main" id="{BFE1C782-258A-4E89-9FB8-A0B3D1E858D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6AAF02D-281A-4B94-AB3C-726347602F3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E847EA3-5B6F-41FA-90DD-652D78CC98A7}" type="slidenum">
              <a:rPr lang="en-US" smtClean="0"/>
              <a:t>‹#›</a:t>
            </a:fld>
            <a:endParaRPr lang="en-US"/>
          </a:p>
        </p:txBody>
      </p:sp>
    </p:spTree>
    <p:extLst>
      <p:ext uri="{BB962C8B-B14F-4D97-AF65-F5344CB8AC3E}">
        <p14:creationId xmlns:p14="http://schemas.microsoft.com/office/powerpoint/2010/main" val="101652306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8.gif"/><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4.gif"/><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15.gif"/><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6.gi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oleObject" Target="../embeddings/oleObject2.bin"/><Relationship Id="rId4" Type="http://schemas.openxmlformats.org/officeDocument/2006/relationships/image" Target="../media/image17.wmf"/></Relationships>
</file>

<file path=ppt/slides/_rels/slide44.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18.wmf"/></Relationships>
</file>

<file path=ppt/slides/_rels/slide45.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vmlDrawing" Target="../drawings/vmlDrawing3.vml"/><Relationship Id="rId4" Type="http://schemas.openxmlformats.org/officeDocument/2006/relationships/image" Target="../media/image19.wmf"/></Relationships>
</file>

<file path=ppt/slides/_rels/slide46.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vmlDrawing" Target="../drawings/vmlDrawing4.vml"/><Relationship Id="rId4" Type="http://schemas.openxmlformats.org/officeDocument/2006/relationships/image" Target="../media/image20.emf"/></Relationships>
</file>

<file path=ppt/slides/_rels/slide47.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2.xml"/><Relationship Id="rId1" Type="http://schemas.openxmlformats.org/officeDocument/2006/relationships/vmlDrawing" Target="../drawings/vmlDrawing5.vml"/><Relationship Id="rId4" Type="http://schemas.openxmlformats.org/officeDocument/2006/relationships/image" Target="../media/image21.wm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 up of a logo&#10;&#10;Description generated with high confidence">
            <a:extLst>
              <a:ext uri="{FF2B5EF4-FFF2-40B4-BE49-F238E27FC236}">
                <a16:creationId xmlns:a16="http://schemas.microsoft.com/office/drawing/2014/main" id="{7B56E5DF-281B-4F58-A9C8-C7098C9734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53822" y="1423856"/>
            <a:ext cx="6553545" cy="4833238"/>
          </a:xfrm>
          <a:prstGeom prst="rect">
            <a:avLst/>
          </a:prstGeom>
        </p:spPr>
      </p:pic>
      <p:sp>
        <p:nvSpPr>
          <p:cNvPr id="10" name="Rectangle 9">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59BC6936-FD9B-487D-9803-4C511858F4A5}"/>
              </a:ext>
            </a:extLst>
          </p:cNvPr>
          <p:cNvSpPr>
            <a:spLocks noGrp="1"/>
          </p:cNvSpPr>
          <p:nvPr>
            <p:ph type="ctrTitle"/>
          </p:nvPr>
        </p:nvSpPr>
        <p:spPr>
          <a:xfrm>
            <a:off x="674237" y="914400"/>
            <a:ext cx="3657600" cy="2887579"/>
          </a:xfrm>
        </p:spPr>
        <p:txBody>
          <a:bodyPr>
            <a:normAutofit/>
          </a:bodyPr>
          <a:lstStyle/>
          <a:p>
            <a:r>
              <a:rPr lang="en-US" sz="4800">
                <a:solidFill>
                  <a:schemeClr val="bg1"/>
                </a:solidFill>
              </a:rPr>
              <a:t>Clustering</a:t>
            </a:r>
          </a:p>
        </p:txBody>
      </p:sp>
      <p:sp>
        <p:nvSpPr>
          <p:cNvPr id="3" name="Subtitle 2">
            <a:extLst>
              <a:ext uri="{FF2B5EF4-FFF2-40B4-BE49-F238E27FC236}">
                <a16:creationId xmlns:a16="http://schemas.microsoft.com/office/drawing/2014/main" id="{EB924089-582B-4C89-8729-9BAA88CF42D9}"/>
              </a:ext>
            </a:extLst>
          </p:cNvPr>
          <p:cNvSpPr>
            <a:spLocks noGrp="1"/>
          </p:cNvSpPr>
          <p:nvPr>
            <p:ph type="subTitle" idx="1"/>
          </p:nvPr>
        </p:nvSpPr>
        <p:spPr>
          <a:xfrm>
            <a:off x="674237" y="4170501"/>
            <a:ext cx="3657600" cy="1525597"/>
          </a:xfrm>
        </p:spPr>
        <p:txBody>
          <a:bodyPr>
            <a:normAutofit/>
          </a:bodyPr>
          <a:lstStyle/>
          <a:p>
            <a:r>
              <a:rPr lang="en-US" sz="2000">
                <a:solidFill>
                  <a:srgbClr val="00C07D"/>
                </a:solidFill>
              </a:rPr>
              <a:t>By :- Ravi</a:t>
            </a:r>
          </a:p>
        </p:txBody>
      </p:sp>
      <p:pic>
        <p:nvPicPr>
          <p:cNvPr id="6" name="Picture 5" descr="A picture containing object, clock&#10;&#10;Description generated with very high confidence">
            <a:extLst>
              <a:ext uri="{FF2B5EF4-FFF2-40B4-BE49-F238E27FC236}">
                <a16:creationId xmlns:a16="http://schemas.microsoft.com/office/drawing/2014/main" id="{C68299BC-7653-4701-8725-DC76CC8986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92837" y="84069"/>
            <a:ext cx="4762500" cy="666750"/>
          </a:xfrm>
          <a:prstGeom prst="rect">
            <a:avLst/>
          </a:prstGeom>
        </p:spPr>
      </p:pic>
    </p:spTree>
    <p:extLst>
      <p:ext uri="{BB962C8B-B14F-4D97-AF65-F5344CB8AC3E}">
        <p14:creationId xmlns:p14="http://schemas.microsoft.com/office/powerpoint/2010/main" val="17968696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721BEE-FAE7-4F16-8807-F08866E69526}"/>
              </a:ext>
            </a:extLst>
          </p:cNvPr>
          <p:cNvSpPr>
            <a:spLocks noGrp="1"/>
          </p:cNvSpPr>
          <p:nvPr>
            <p:ph type="title"/>
          </p:nvPr>
        </p:nvSpPr>
        <p:spPr/>
        <p:txBody>
          <a:bodyPr/>
          <a:lstStyle/>
          <a:p>
            <a:pPr algn="ctr"/>
            <a:r>
              <a:rPr lang="en-US" dirty="0"/>
              <a:t>Hierarchical Clustering</a:t>
            </a:r>
          </a:p>
        </p:txBody>
      </p:sp>
      <p:sp>
        <p:nvSpPr>
          <p:cNvPr id="3" name="Content Placeholder 2">
            <a:extLst>
              <a:ext uri="{FF2B5EF4-FFF2-40B4-BE49-F238E27FC236}">
                <a16:creationId xmlns:a16="http://schemas.microsoft.com/office/drawing/2014/main" id="{24DBED43-684E-4CCC-99EF-48739BE364A1}"/>
              </a:ext>
            </a:extLst>
          </p:cNvPr>
          <p:cNvSpPr>
            <a:spLocks noGrp="1"/>
          </p:cNvSpPr>
          <p:nvPr>
            <p:ph idx="1"/>
          </p:nvPr>
        </p:nvSpPr>
        <p:spPr/>
        <p:txBody>
          <a:bodyPr/>
          <a:lstStyle/>
          <a:p>
            <a:r>
              <a:rPr lang="en-US" dirty="0"/>
              <a:t>The results of hierarchical clustering can be shown using dendrogram. The dendrogram can be interpreted as:</a:t>
            </a:r>
          </a:p>
        </p:txBody>
      </p:sp>
      <p:pic>
        <p:nvPicPr>
          <p:cNvPr id="5" name="Picture 4">
            <a:extLst>
              <a:ext uri="{FF2B5EF4-FFF2-40B4-BE49-F238E27FC236}">
                <a16:creationId xmlns:a16="http://schemas.microsoft.com/office/drawing/2014/main" id="{68DC0D2B-43FB-4455-B8C2-5DB05F9FA9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66440" y="2688590"/>
            <a:ext cx="5334000" cy="4000500"/>
          </a:xfrm>
          <a:prstGeom prst="rect">
            <a:avLst/>
          </a:prstGeom>
        </p:spPr>
      </p:pic>
    </p:spTree>
    <p:extLst>
      <p:ext uri="{BB962C8B-B14F-4D97-AF65-F5344CB8AC3E}">
        <p14:creationId xmlns:p14="http://schemas.microsoft.com/office/powerpoint/2010/main" val="10744008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FFE85E-AAAA-4B31-B6C8-1DA000175A86}"/>
              </a:ext>
            </a:extLst>
          </p:cNvPr>
          <p:cNvSpPr>
            <a:spLocks noGrp="1"/>
          </p:cNvSpPr>
          <p:nvPr>
            <p:ph type="title"/>
          </p:nvPr>
        </p:nvSpPr>
        <p:spPr/>
        <p:txBody>
          <a:bodyPr>
            <a:normAutofit/>
          </a:bodyPr>
          <a:lstStyle/>
          <a:p>
            <a:r>
              <a:rPr lang="en-US" sz="3600" dirty="0"/>
              <a:t>Difference between K Means and Hierarchical clustering</a:t>
            </a:r>
          </a:p>
        </p:txBody>
      </p:sp>
      <p:sp>
        <p:nvSpPr>
          <p:cNvPr id="3" name="Content Placeholder 2">
            <a:extLst>
              <a:ext uri="{FF2B5EF4-FFF2-40B4-BE49-F238E27FC236}">
                <a16:creationId xmlns:a16="http://schemas.microsoft.com/office/drawing/2014/main" id="{593AC568-EB6A-446E-929F-2953EBDF10A2}"/>
              </a:ext>
            </a:extLst>
          </p:cNvPr>
          <p:cNvSpPr>
            <a:spLocks noGrp="1"/>
          </p:cNvSpPr>
          <p:nvPr>
            <p:ph idx="1"/>
          </p:nvPr>
        </p:nvSpPr>
        <p:spPr/>
        <p:txBody>
          <a:bodyPr>
            <a:normAutofit fontScale="92500" lnSpcReduction="10000"/>
          </a:bodyPr>
          <a:lstStyle/>
          <a:p>
            <a:r>
              <a:rPr lang="en-US" dirty="0"/>
              <a:t>Hierarchical clustering can’t handle big data well but K Means clustering can. This is because the time complexity of K Means is linear i.e. O(n) while that of hierarchical clustering is quadratic i.e. O(n</a:t>
            </a:r>
            <a:r>
              <a:rPr lang="en-US" baseline="30000" dirty="0"/>
              <a:t>2</a:t>
            </a:r>
            <a:r>
              <a:rPr lang="en-US" dirty="0"/>
              <a:t>).</a:t>
            </a:r>
          </a:p>
          <a:p>
            <a:r>
              <a:rPr lang="en-US" dirty="0"/>
              <a:t>In K Means clustering, since we start with random choice of clusters, the results produced by running the algorithm multiple times might differ. While results are reproducible in Hierarchical clustering.</a:t>
            </a:r>
          </a:p>
          <a:p>
            <a:r>
              <a:rPr lang="en-US" dirty="0"/>
              <a:t>K Means is found to work well when the shape of the clusters is hyper spherical (like circle in 2D, sphere in 3D).</a:t>
            </a:r>
          </a:p>
          <a:p>
            <a:r>
              <a:rPr lang="en-US" dirty="0"/>
              <a:t>K Means clustering requires prior knowledge of K i.e. no. of clusters you want to divide your data into. But, you can stop at whatever number of clusters you find appropriate in hierarchical clustering by interpreting the dendrogram</a:t>
            </a:r>
          </a:p>
          <a:p>
            <a:endParaRPr lang="en-US" dirty="0"/>
          </a:p>
        </p:txBody>
      </p:sp>
    </p:spTree>
    <p:extLst>
      <p:ext uri="{BB962C8B-B14F-4D97-AF65-F5344CB8AC3E}">
        <p14:creationId xmlns:p14="http://schemas.microsoft.com/office/powerpoint/2010/main" val="16410761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4114D4-DC70-42E2-B470-974539931D9A}"/>
              </a:ext>
            </a:extLst>
          </p:cNvPr>
          <p:cNvSpPr>
            <a:spLocks noGrp="1"/>
          </p:cNvSpPr>
          <p:nvPr>
            <p:ph type="title"/>
          </p:nvPr>
        </p:nvSpPr>
        <p:spPr/>
        <p:txBody>
          <a:bodyPr/>
          <a:lstStyle/>
          <a:p>
            <a:pPr algn="ctr"/>
            <a:r>
              <a:rPr lang="en-US" dirty="0"/>
              <a:t>Applications of Clustering</a:t>
            </a:r>
          </a:p>
        </p:txBody>
      </p:sp>
      <p:sp>
        <p:nvSpPr>
          <p:cNvPr id="3" name="Content Placeholder 2">
            <a:extLst>
              <a:ext uri="{FF2B5EF4-FFF2-40B4-BE49-F238E27FC236}">
                <a16:creationId xmlns:a16="http://schemas.microsoft.com/office/drawing/2014/main" id="{9B1A4122-781C-4B0C-B1DB-1D3B7DD33954}"/>
              </a:ext>
            </a:extLst>
          </p:cNvPr>
          <p:cNvSpPr>
            <a:spLocks noGrp="1"/>
          </p:cNvSpPr>
          <p:nvPr>
            <p:ph idx="1"/>
          </p:nvPr>
        </p:nvSpPr>
        <p:spPr/>
        <p:txBody>
          <a:bodyPr/>
          <a:lstStyle/>
          <a:p>
            <a:r>
              <a:rPr lang="en-US" dirty="0"/>
              <a:t>Recommendation engines</a:t>
            </a:r>
          </a:p>
          <a:p>
            <a:r>
              <a:rPr lang="en-US" dirty="0"/>
              <a:t>Market segmentation</a:t>
            </a:r>
          </a:p>
          <a:p>
            <a:r>
              <a:rPr lang="en-US" dirty="0"/>
              <a:t>Social network analysis</a:t>
            </a:r>
          </a:p>
          <a:p>
            <a:r>
              <a:rPr lang="en-US" dirty="0"/>
              <a:t>Search result grouping</a:t>
            </a:r>
          </a:p>
          <a:p>
            <a:r>
              <a:rPr lang="en-US" dirty="0"/>
              <a:t>Medical imaging</a:t>
            </a:r>
          </a:p>
          <a:p>
            <a:r>
              <a:rPr lang="en-US" dirty="0"/>
              <a:t>Image segmentation</a:t>
            </a:r>
          </a:p>
          <a:p>
            <a:r>
              <a:rPr lang="en-US" dirty="0"/>
              <a:t>Anomaly detection</a:t>
            </a:r>
          </a:p>
        </p:txBody>
      </p:sp>
    </p:spTree>
    <p:extLst>
      <p:ext uri="{BB962C8B-B14F-4D97-AF65-F5344CB8AC3E}">
        <p14:creationId xmlns:p14="http://schemas.microsoft.com/office/powerpoint/2010/main" val="24577795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DFEC70A-35D0-4397-9FAD-69C9E42B7506}"/>
              </a:ext>
            </a:extLst>
          </p:cNvPr>
          <p:cNvSpPr/>
          <p:nvPr/>
        </p:nvSpPr>
        <p:spPr>
          <a:xfrm>
            <a:off x="184322" y="170935"/>
            <a:ext cx="11677135" cy="7537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t>CLUSTERING</a:t>
            </a:r>
          </a:p>
        </p:txBody>
      </p:sp>
      <p:sp>
        <p:nvSpPr>
          <p:cNvPr id="3" name="Rectangle 2">
            <a:extLst>
              <a:ext uri="{FF2B5EF4-FFF2-40B4-BE49-F238E27FC236}">
                <a16:creationId xmlns:a16="http://schemas.microsoft.com/office/drawing/2014/main" id="{7D9506D7-2428-46C1-984E-99A78B16B538}"/>
              </a:ext>
            </a:extLst>
          </p:cNvPr>
          <p:cNvSpPr/>
          <p:nvPr/>
        </p:nvSpPr>
        <p:spPr>
          <a:xfrm>
            <a:off x="257432" y="1513612"/>
            <a:ext cx="11677135" cy="3046988"/>
          </a:xfrm>
          <a:prstGeom prst="rect">
            <a:avLst/>
          </a:prstGeom>
        </p:spPr>
        <p:txBody>
          <a:bodyPr wrap="square">
            <a:spAutoFit/>
          </a:bodyPr>
          <a:lstStyle/>
          <a:p>
            <a:pPr marL="342900" indent="-342900">
              <a:buFont typeface="+mj-lt"/>
              <a:buAutoNum type="arabicPeriod"/>
            </a:pPr>
            <a:r>
              <a:rPr lang="en-US" sz="2400" dirty="0">
                <a:latin typeface="Roboto"/>
              </a:rPr>
              <a:t>Clustering is the task of dividing the population or data points into a number of groups.</a:t>
            </a:r>
          </a:p>
          <a:p>
            <a:pPr marL="342900" indent="-342900">
              <a:buFont typeface="+mj-lt"/>
              <a:buAutoNum type="arabicPeriod"/>
            </a:pPr>
            <a:endParaRPr lang="en-US" sz="2400" dirty="0">
              <a:latin typeface="Roboto"/>
            </a:endParaRPr>
          </a:p>
          <a:p>
            <a:pPr marL="342900" indent="-342900">
              <a:buFont typeface="+mj-lt"/>
              <a:buAutoNum type="arabicPeriod"/>
            </a:pPr>
            <a:r>
              <a:rPr lang="en-US" sz="2400" dirty="0">
                <a:latin typeface="Roboto"/>
              </a:rPr>
              <a:t>Data points in the same groups are more similar to other data points in the same group and dissimilar to the data points in other groups.</a:t>
            </a:r>
          </a:p>
          <a:p>
            <a:pPr marL="342900" indent="-342900">
              <a:buFont typeface="+mj-lt"/>
              <a:buAutoNum type="arabicPeriod"/>
            </a:pPr>
            <a:endParaRPr lang="en-US" sz="2400" dirty="0">
              <a:latin typeface="Roboto"/>
            </a:endParaRPr>
          </a:p>
          <a:p>
            <a:pPr marL="342900" indent="-342900">
              <a:buFont typeface="+mj-lt"/>
              <a:buAutoNum type="arabicPeriod"/>
            </a:pPr>
            <a:r>
              <a:rPr lang="en-US" sz="2400" dirty="0">
                <a:latin typeface="Roboto"/>
              </a:rPr>
              <a:t> It is basically a collection of objects on the basis of similarity and dissimilarity between them.</a:t>
            </a:r>
            <a:endParaRPr lang="en-US" sz="2400" dirty="0"/>
          </a:p>
        </p:txBody>
      </p:sp>
    </p:spTree>
    <p:extLst>
      <p:ext uri="{BB962C8B-B14F-4D97-AF65-F5344CB8AC3E}">
        <p14:creationId xmlns:p14="http://schemas.microsoft.com/office/powerpoint/2010/main" val="38156837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s://cdncontribute.geeksforgeeks.org/wp-content/uploads/merge3cluster.jpg">
            <a:extLst>
              <a:ext uri="{FF2B5EF4-FFF2-40B4-BE49-F238E27FC236}">
                <a16:creationId xmlns:a16="http://schemas.microsoft.com/office/drawing/2014/main" id="{0C330012-704E-4495-909B-F233B56E66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728787"/>
            <a:ext cx="12192000" cy="4695825"/>
          </a:xfrm>
          <a:prstGeom prst="rect">
            <a:avLst/>
          </a:prstGeom>
          <a:noFill/>
          <a:extLst>
            <a:ext uri="{909E8E84-426E-40DD-AFC4-6F175D3DCCD1}">
              <a14:hiddenFill xmlns:a14="http://schemas.microsoft.com/office/drawing/2010/main">
                <a:solidFill>
                  <a:srgbClr val="FFFFFF"/>
                </a:solidFill>
              </a14:hiddenFill>
            </a:ext>
          </a:extLst>
        </p:spPr>
      </p:pic>
      <p:sp>
        <p:nvSpPr>
          <p:cNvPr id="2" name="Oval 1">
            <a:extLst>
              <a:ext uri="{FF2B5EF4-FFF2-40B4-BE49-F238E27FC236}">
                <a16:creationId xmlns:a16="http://schemas.microsoft.com/office/drawing/2014/main" id="{890115C6-5363-4640-A7AF-68F9E7929502}"/>
              </a:ext>
            </a:extLst>
          </p:cNvPr>
          <p:cNvSpPr/>
          <p:nvPr/>
        </p:nvSpPr>
        <p:spPr>
          <a:xfrm>
            <a:off x="7096125" y="2352674"/>
            <a:ext cx="1533525" cy="1543051"/>
          </a:xfrm>
          <a:prstGeom prst="ellipse">
            <a:avLst/>
          </a:prstGeom>
          <a:solidFill>
            <a:srgbClr val="FFFF00">
              <a:alpha val="66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B938EDE0-CA49-4B66-83D4-30BFAA280EF4}"/>
              </a:ext>
            </a:extLst>
          </p:cNvPr>
          <p:cNvSpPr/>
          <p:nvPr/>
        </p:nvSpPr>
        <p:spPr>
          <a:xfrm>
            <a:off x="8724900" y="4076699"/>
            <a:ext cx="1533525" cy="1543051"/>
          </a:xfrm>
          <a:prstGeom prst="ellipse">
            <a:avLst/>
          </a:prstGeom>
          <a:solidFill>
            <a:srgbClr val="00B0F0">
              <a:alpha val="66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5D285642-D0BC-4B20-B765-2A8A72809F16}"/>
              </a:ext>
            </a:extLst>
          </p:cNvPr>
          <p:cNvSpPr/>
          <p:nvPr/>
        </p:nvSpPr>
        <p:spPr>
          <a:xfrm>
            <a:off x="10077450" y="2500311"/>
            <a:ext cx="1533525" cy="1543051"/>
          </a:xfrm>
          <a:prstGeom prst="ellipse">
            <a:avLst/>
          </a:prstGeom>
          <a:solidFill>
            <a:srgbClr val="C00000">
              <a:alpha val="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2190F6E9-D65B-412F-AEEA-D107C6906C48}"/>
              </a:ext>
            </a:extLst>
          </p:cNvPr>
          <p:cNvSpPr/>
          <p:nvPr/>
        </p:nvSpPr>
        <p:spPr>
          <a:xfrm>
            <a:off x="257432" y="121894"/>
            <a:ext cx="11677135" cy="7537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t>CLUSTERING</a:t>
            </a:r>
          </a:p>
        </p:txBody>
      </p:sp>
    </p:spTree>
    <p:extLst>
      <p:ext uri="{BB962C8B-B14F-4D97-AF65-F5344CB8AC3E}">
        <p14:creationId xmlns:p14="http://schemas.microsoft.com/office/powerpoint/2010/main" val="33857499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E45D2EF-27D6-4F1B-8DD0-F180E22298DD}"/>
              </a:ext>
            </a:extLst>
          </p:cNvPr>
          <p:cNvSpPr/>
          <p:nvPr/>
        </p:nvSpPr>
        <p:spPr>
          <a:xfrm>
            <a:off x="257432" y="-11456"/>
            <a:ext cx="11677135" cy="7537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t>CLUSTERING ALGORITHM</a:t>
            </a:r>
          </a:p>
        </p:txBody>
      </p:sp>
      <p:sp>
        <p:nvSpPr>
          <p:cNvPr id="3" name="TextBox 2">
            <a:extLst>
              <a:ext uri="{FF2B5EF4-FFF2-40B4-BE49-F238E27FC236}">
                <a16:creationId xmlns:a16="http://schemas.microsoft.com/office/drawing/2014/main" id="{2112105F-0585-4C26-B18E-7CB26605931A}"/>
              </a:ext>
            </a:extLst>
          </p:cNvPr>
          <p:cNvSpPr txBox="1"/>
          <p:nvPr/>
        </p:nvSpPr>
        <p:spPr>
          <a:xfrm>
            <a:off x="257432" y="1057275"/>
            <a:ext cx="3933568" cy="584775"/>
          </a:xfrm>
          <a:prstGeom prst="rect">
            <a:avLst/>
          </a:prstGeom>
          <a:noFill/>
        </p:spPr>
        <p:txBody>
          <a:bodyPr wrap="square" rtlCol="0">
            <a:spAutoFit/>
          </a:bodyPr>
          <a:lstStyle/>
          <a:p>
            <a:r>
              <a:rPr lang="en-US" sz="3200" b="1" dirty="0">
                <a:solidFill>
                  <a:srgbClr val="FF0000"/>
                </a:solidFill>
              </a:rPr>
              <a:t>K means Clustering</a:t>
            </a:r>
          </a:p>
        </p:txBody>
      </p:sp>
      <p:sp>
        <p:nvSpPr>
          <p:cNvPr id="4" name="Rectangle 3">
            <a:extLst>
              <a:ext uri="{FF2B5EF4-FFF2-40B4-BE49-F238E27FC236}">
                <a16:creationId xmlns:a16="http://schemas.microsoft.com/office/drawing/2014/main" id="{FC1D7915-076B-4E6E-BBFB-63EBD841D73C}"/>
              </a:ext>
            </a:extLst>
          </p:cNvPr>
          <p:cNvSpPr/>
          <p:nvPr/>
        </p:nvSpPr>
        <p:spPr>
          <a:xfrm>
            <a:off x="257432" y="1642050"/>
            <a:ext cx="11677135" cy="4401205"/>
          </a:xfrm>
          <a:prstGeom prst="rect">
            <a:avLst/>
          </a:prstGeom>
        </p:spPr>
        <p:txBody>
          <a:bodyPr wrap="square">
            <a:spAutoFit/>
          </a:bodyPr>
          <a:lstStyle/>
          <a:p>
            <a:pPr marL="514350" indent="-514350">
              <a:buFont typeface="+mj-lt"/>
              <a:buAutoNum type="arabicPeriod"/>
            </a:pPr>
            <a:r>
              <a:rPr lang="en-US" sz="2800" i="1" dirty="0">
                <a:solidFill>
                  <a:srgbClr val="000000"/>
                </a:solidFill>
                <a:latin typeface="Avenir_Next_LT_Pro_Regular"/>
              </a:rPr>
              <a:t>K</a:t>
            </a:r>
            <a:r>
              <a:rPr lang="en-US" sz="2800" dirty="0">
                <a:solidFill>
                  <a:srgbClr val="000000"/>
                </a:solidFill>
                <a:latin typeface="Avenir_Next_LT_Pro_Regular"/>
              </a:rPr>
              <a:t>-means clustering is a type of unsupervised learning, which is used when you have unlabeled data (i.e., data without defined categories or groups). </a:t>
            </a:r>
          </a:p>
          <a:p>
            <a:pPr marL="514350" indent="-514350">
              <a:buFont typeface="+mj-lt"/>
              <a:buAutoNum type="arabicPeriod"/>
            </a:pPr>
            <a:endParaRPr lang="en-US" sz="2800" dirty="0">
              <a:solidFill>
                <a:srgbClr val="000000"/>
              </a:solidFill>
              <a:latin typeface="Avenir_Next_LT_Pro_Regular"/>
            </a:endParaRPr>
          </a:p>
          <a:p>
            <a:pPr marL="514350" indent="-514350">
              <a:buFont typeface="+mj-lt"/>
              <a:buAutoNum type="arabicPeriod"/>
            </a:pPr>
            <a:r>
              <a:rPr lang="en-US" sz="2800" dirty="0">
                <a:solidFill>
                  <a:srgbClr val="000000"/>
                </a:solidFill>
                <a:latin typeface="Avenir_Next_LT_Pro_Regular"/>
              </a:rPr>
              <a:t>The goal of this algorithm is to find groups in the data, with the number of groups represented by the variable </a:t>
            </a:r>
            <a:r>
              <a:rPr lang="en-US" sz="2800" i="1" dirty="0">
                <a:solidFill>
                  <a:srgbClr val="000000"/>
                </a:solidFill>
                <a:latin typeface="Avenir_Next_LT_Pro_Regular"/>
              </a:rPr>
              <a:t>K</a:t>
            </a:r>
            <a:r>
              <a:rPr lang="en-US" sz="2800" dirty="0">
                <a:solidFill>
                  <a:srgbClr val="000000"/>
                </a:solidFill>
                <a:latin typeface="Avenir_Next_LT_Pro_Regular"/>
              </a:rPr>
              <a:t>. </a:t>
            </a:r>
          </a:p>
          <a:p>
            <a:pPr marL="514350" indent="-514350">
              <a:buFont typeface="+mj-lt"/>
              <a:buAutoNum type="arabicPeriod"/>
            </a:pPr>
            <a:endParaRPr lang="en-US" sz="2800" dirty="0">
              <a:solidFill>
                <a:srgbClr val="000000"/>
              </a:solidFill>
              <a:latin typeface="Avenir_Next_LT_Pro_Regular"/>
            </a:endParaRPr>
          </a:p>
          <a:p>
            <a:pPr marL="514350" indent="-514350">
              <a:buFont typeface="+mj-lt"/>
              <a:buAutoNum type="arabicPeriod"/>
            </a:pPr>
            <a:r>
              <a:rPr lang="en-US" sz="2800" dirty="0">
                <a:solidFill>
                  <a:srgbClr val="000000"/>
                </a:solidFill>
                <a:latin typeface="Avenir_Next_LT_Pro_Regular"/>
              </a:rPr>
              <a:t>The algorithm works iteratively to assign each data point to one of </a:t>
            </a:r>
            <a:r>
              <a:rPr lang="en-US" sz="2800" i="1" dirty="0">
                <a:solidFill>
                  <a:srgbClr val="000000"/>
                </a:solidFill>
                <a:latin typeface="Avenir_Next_LT_Pro_Regular"/>
              </a:rPr>
              <a:t>K</a:t>
            </a:r>
            <a:r>
              <a:rPr lang="en-US" sz="2800" dirty="0">
                <a:solidFill>
                  <a:srgbClr val="000000"/>
                </a:solidFill>
                <a:latin typeface="Avenir_Next_LT_Pro_Regular"/>
              </a:rPr>
              <a:t> groups based on the features that are provided. </a:t>
            </a:r>
          </a:p>
          <a:p>
            <a:pPr marL="514350" indent="-514350">
              <a:buFont typeface="+mj-lt"/>
              <a:buAutoNum type="arabicPeriod"/>
            </a:pPr>
            <a:endParaRPr lang="en-US" sz="2800" dirty="0">
              <a:solidFill>
                <a:srgbClr val="000000"/>
              </a:solidFill>
              <a:latin typeface="Avenir_Next_LT_Pro_Regular"/>
            </a:endParaRPr>
          </a:p>
          <a:p>
            <a:pPr marL="514350" indent="-514350">
              <a:buFont typeface="+mj-lt"/>
              <a:buAutoNum type="arabicPeriod"/>
            </a:pPr>
            <a:r>
              <a:rPr lang="en-US" sz="2800" dirty="0">
                <a:solidFill>
                  <a:srgbClr val="000000"/>
                </a:solidFill>
                <a:latin typeface="Avenir_Next_LT_Pro_Regular"/>
              </a:rPr>
              <a:t>Data points are clustered based on feature similarity. </a:t>
            </a:r>
            <a:endParaRPr lang="en-US" sz="2800" dirty="0"/>
          </a:p>
        </p:txBody>
      </p:sp>
    </p:spTree>
    <p:extLst>
      <p:ext uri="{BB962C8B-B14F-4D97-AF65-F5344CB8AC3E}">
        <p14:creationId xmlns:p14="http://schemas.microsoft.com/office/powerpoint/2010/main" val="15991460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ECF2315-D923-4D58-A011-CD24902C2616}"/>
              </a:ext>
            </a:extLst>
          </p:cNvPr>
          <p:cNvSpPr/>
          <p:nvPr/>
        </p:nvSpPr>
        <p:spPr>
          <a:xfrm>
            <a:off x="285750" y="1260693"/>
            <a:ext cx="11391899" cy="2246769"/>
          </a:xfrm>
          <a:prstGeom prst="rect">
            <a:avLst/>
          </a:prstGeom>
        </p:spPr>
        <p:txBody>
          <a:bodyPr wrap="square">
            <a:spAutoFit/>
          </a:bodyPr>
          <a:lstStyle/>
          <a:p>
            <a:r>
              <a:rPr lang="en-US" sz="2800" dirty="0">
                <a:solidFill>
                  <a:srgbClr val="000000"/>
                </a:solidFill>
                <a:latin typeface="Avenir_Next_LT_Pro_Regular"/>
              </a:rPr>
              <a:t>The results of the </a:t>
            </a:r>
            <a:r>
              <a:rPr lang="en-US" sz="2800" i="1" dirty="0">
                <a:solidFill>
                  <a:srgbClr val="000000"/>
                </a:solidFill>
                <a:latin typeface="Avenir_Next_LT_Pro_Regular"/>
              </a:rPr>
              <a:t>K</a:t>
            </a:r>
            <a:r>
              <a:rPr lang="en-US" sz="2800" dirty="0">
                <a:solidFill>
                  <a:srgbClr val="000000"/>
                </a:solidFill>
                <a:latin typeface="Avenir_Next_LT_Pro_Regular"/>
              </a:rPr>
              <a:t>-means clustering algorithm are:</a:t>
            </a:r>
          </a:p>
          <a:p>
            <a:endParaRPr lang="en-US" sz="2800" dirty="0">
              <a:solidFill>
                <a:srgbClr val="000000"/>
              </a:solidFill>
              <a:latin typeface="Avenir_Next_LT_Pro_Regular"/>
            </a:endParaRPr>
          </a:p>
          <a:p>
            <a:pPr>
              <a:buFont typeface="+mj-lt"/>
              <a:buAutoNum type="arabicPeriod"/>
            </a:pPr>
            <a:r>
              <a:rPr lang="en-US" sz="2800" dirty="0">
                <a:solidFill>
                  <a:srgbClr val="000000"/>
                </a:solidFill>
                <a:latin typeface="Avenir_Next_LT_Pro_Regular"/>
              </a:rPr>
              <a:t>The centroids of the </a:t>
            </a:r>
            <a:r>
              <a:rPr lang="en-US" sz="2800" i="1" dirty="0">
                <a:solidFill>
                  <a:srgbClr val="000000"/>
                </a:solidFill>
                <a:latin typeface="Avenir_Next_LT_Pro_Regular"/>
              </a:rPr>
              <a:t>K</a:t>
            </a:r>
            <a:r>
              <a:rPr lang="en-US" sz="2800" dirty="0">
                <a:solidFill>
                  <a:srgbClr val="000000"/>
                </a:solidFill>
                <a:latin typeface="Avenir_Next_LT_Pro_Regular"/>
              </a:rPr>
              <a:t> clusters, which can be used to label new data</a:t>
            </a:r>
          </a:p>
          <a:p>
            <a:pPr>
              <a:buFont typeface="+mj-lt"/>
              <a:buAutoNum type="arabicPeriod"/>
            </a:pPr>
            <a:endParaRPr lang="en-US" sz="2800" dirty="0">
              <a:solidFill>
                <a:srgbClr val="000000"/>
              </a:solidFill>
              <a:latin typeface="Avenir_Next_LT_Pro_Regular"/>
            </a:endParaRPr>
          </a:p>
          <a:p>
            <a:pPr>
              <a:buFont typeface="+mj-lt"/>
              <a:buAutoNum type="arabicPeriod"/>
            </a:pPr>
            <a:r>
              <a:rPr lang="en-US" sz="2800" dirty="0">
                <a:solidFill>
                  <a:srgbClr val="000000"/>
                </a:solidFill>
                <a:latin typeface="Avenir_Next_LT_Pro_Regular"/>
              </a:rPr>
              <a:t>Labels for the training data (each data point is assigned to a single cluster)</a:t>
            </a:r>
            <a:endParaRPr lang="en-US" sz="2800" b="0" i="0" dirty="0">
              <a:solidFill>
                <a:srgbClr val="000000"/>
              </a:solidFill>
              <a:effectLst/>
              <a:latin typeface="Avenir_Next_LT_Pro_Regular"/>
            </a:endParaRPr>
          </a:p>
        </p:txBody>
      </p:sp>
      <p:sp>
        <p:nvSpPr>
          <p:cNvPr id="3" name="Rectangle 2">
            <a:extLst>
              <a:ext uri="{FF2B5EF4-FFF2-40B4-BE49-F238E27FC236}">
                <a16:creationId xmlns:a16="http://schemas.microsoft.com/office/drawing/2014/main" id="{9899AB3C-768E-415D-8748-239E927F7B01}"/>
              </a:ext>
            </a:extLst>
          </p:cNvPr>
          <p:cNvSpPr/>
          <p:nvPr/>
        </p:nvSpPr>
        <p:spPr>
          <a:xfrm>
            <a:off x="257432" y="188569"/>
            <a:ext cx="11677135" cy="7537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t>CLUSTERING ALGORITHM</a:t>
            </a:r>
          </a:p>
        </p:txBody>
      </p:sp>
    </p:spTree>
    <p:extLst>
      <p:ext uri="{BB962C8B-B14F-4D97-AF65-F5344CB8AC3E}">
        <p14:creationId xmlns:p14="http://schemas.microsoft.com/office/powerpoint/2010/main" val="20106661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k-means clustering">
            <a:extLst>
              <a:ext uri="{FF2B5EF4-FFF2-40B4-BE49-F238E27FC236}">
                <a16:creationId xmlns:a16="http://schemas.microsoft.com/office/drawing/2014/main" id="{75B0C657-49F7-4BDE-B9D6-384EC0A41A25}"/>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2957513" y="804862"/>
            <a:ext cx="6067425" cy="5895975"/>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AB230255-31E7-4182-B1EF-F8DA61C97F21}"/>
              </a:ext>
            </a:extLst>
          </p:cNvPr>
          <p:cNvSpPr/>
          <p:nvPr/>
        </p:nvSpPr>
        <p:spPr>
          <a:xfrm>
            <a:off x="0" y="-11456"/>
            <a:ext cx="12192000" cy="6115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t>CLUSTERING ALGORITHM</a:t>
            </a:r>
          </a:p>
        </p:txBody>
      </p:sp>
    </p:spTree>
    <p:extLst>
      <p:ext uri="{BB962C8B-B14F-4D97-AF65-F5344CB8AC3E}">
        <p14:creationId xmlns:p14="http://schemas.microsoft.com/office/powerpoint/2010/main" val="14065581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B230255-31E7-4182-B1EF-F8DA61C97F21}"/>
              </a:ext>
            </a:extLst>
          </p:cNvPr>
          <p:cNvSpPr/>
          <p:nvPr/>
        </p:nvSpPr>
        <p:spPr>
          <a:xfrm>
            <a:off x="0" y="-11456"/>
            <a:ext cx="12192000" cy="61153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chemeClr val="tx1"/>
                </a:solidFill>
              </a:rPr>
              <a:t>CLUSTERING ALGORITHM</a:t>
            </a:r>
          </a:p>
        </p:txBody>
      </p:sp>
      <p:sp>
        <p:nvSpPr>
          <p:cNvPr id="2" name="Rectangle 1">
            <a:extLst>
              <a:ext uri="{FF2B5EF4-FFF2-40B4-BE49-F238E27FC236}">
                <a16:creationId xmlns:a16="http://schemas.microsoft.com/office/drawing/2014/main" id="{F25176A8-F300-40EB-8AF5-EAA459E08030}"/>
              </a:ext>
            </a:extLst>
          </p:cNvPr>
          <p:cNvSpPr/>
          <p:nvPr/>
        </p:nvSpPr>
        <p:spPr>
          <a:xfrm>
            <a:off x="161925" y="803613"/>
            <a:ext cx="11830050" cy="5016758"/>
          </a:xfrm>
          <a:prstGeom prst="rect">
            <a:avLst/>
          </a:prstGeom>
        </p:spPr>
        <p:txBody>
          <a:bodyPr wrap="square">
            <a:spAutoFit/>
          </a:bodyPr>
          <a:lstStyle/>
          <a:p>
            <a:pPr marL="457200" indent="-457200">
              <a:buFont typeface="+mj-lt"/>
              <a:buAutoNum type="arabicPeriod"/>
            </a:pPr>
            <a:r>
              <a:rPr lang="en-US" sz="3200" dirty="0">
                <a:solidFill>
                  <a:srgbClr val="000000"/>
                </a:solidFill>
                <a:latin typeface="Avenir_Next_LT_Pro_Regular"/>
              </a:rPr>
              <a:t>The </a:t>
            </a:r>
            <a:r>
              <a:rPr lang="en-US" sz="3200" i="1" dirty="0">
                <a:solidFill>
                  <a:srgbClr val="000000"/>
                </a:solidFill>
                <a:latin typeface="Avenir_Next_LT_Pro_Regular"/>
              </a:rPr>
              <a:t>Κ</a:t>
            </a:r>
            <a:r>
              <a:rPr lang="en-US" sz="3200" dirty="0">
                <a:solidFill>
                  <a:srgbClr val="000000"/>
                </a:solidFill>
                <a:latin typeface="Avenir_Next_LT_Pro_Regular"/>
              </a:rPr>
              <a:t>-means clustering algorithm uses iterative refinement to produce a final result. </a:t>
            </a:r>
          </a:p>
          <a:p>
            <a:pPr marL="457200" indent="-457200">
              <a:buFont typeface="+mj-lt"/>
              <a:buAutoNum type="arabicPeriod"/>
            </a:pPr>
            <a:endParaRPr lang="en-US" sz="3200" dirty="0">
              <a:solidFill>
                <a:srgbClr val="000000"/>
              </a:solidFill>
              <a:latin typeface="Avenir_Next_LT_Pro_Regular"/>
            </a:endParaRPr>
          </a:p>
          <a:p>
            <a:pPr marL="457200" indent="-457200">
              <a:buFont typeface="+mj-lt"/>
              <a:buAutoNum type="arabicPeriod"/>
            </a:pPr>
            <a:r>
              <a:rPr lang="en-US" sz="3200" dirty="0">
                <a:solidFill>
                  <a:srgbClr val="000000"/>
                </a:solidFill>
                <a:latin typeface="Avenir_Next_LT_Pro_Regular"/>
              </a:rPr>
              <a:t>The algorithm inputs are the number of clusters </a:t>
            </a:r>
            <a:r>
              <a:rPr lang="en-US" sz="3200" i="1" dirty="0">
                <a:solidFill>
                  <a:srgbClr val="000000"/>
                </a:solidFill>
                <a:latin typeface="Avenir_Next_LT_Pro_Regular"/>
              </a:rPr>
              <a:t>Κ</a:t>
            </a:r>
            <a:r>
              <a:rPr lang="en-US" sz="3200" dirty="0">
                <a:solidFill>
                  <a:srgbClr val="000000"/>
                </a:solidFill>
                <a:latin typeface="Avenir_Next_LT_Pro_Regular"/>
              </a:rPr>
              <a:t> and the data set. </a:t>
            </a:r>
          </a:p>
          <a:p>
            <a:pPr marL="457200" indent="-457200">
              <a:buFont typeface="+mj-lt"/>
              <a:buAutoNum type="arabicPeriod"/>
            </a:pPr>
            <a:endParaRPr lang="en-US" sz="3200" dirty="0">
              <a:solidFill>
                <a:srgbClr val="000000"/>
              </a:solidFill>
              <a:latin typeface="Avenir_Next_LT_Pro_Regular"/>
            </a:endParaRPr>
          </a:p>
          <a:p>
            <a:pPr marL="457200" indent="-457200">
              <a:buFont typeface="+mj-lt"/>
              <a:buAutoNum type="arabicPeriod"/>
            </a:pPr>
            <a:r>
              <a:rPr lang="en-US" sz="3200" dirty="0">
                <a:solidFill>
                  <a:srgbClr val="000000"/>
                </a:solidFill>
                <a:latin typeface="Avenir_Next_LT_Pro_Regular"/>
              </a:rPr>
              <a:t>The data set is a collection of features for each data point. </a:t>
            </a:r>
          </a:p>
          <a:p>
            <a:pPr marL="457200" indent="-457200">
              <a:buFont typeface="+mj-lt"/>
              <a:buAutoNum type="arabicPeriod"/>
            </a:pPr>
            <a:endParaRPr lang="en-US" sz="3200" dirty="0">
              <a:solidFill>
                <a:srgbClr val="000000"/>
              </a:solidFill>
              <a:latin typeface="Avenir_Next_LT_Pro_Regular"/>
            </a:endParaRPr>
          </a:p>
          <a:p>
            <a:pPr marL="457200" indent="-457200">
              <a:buFont typeface="+mj-lt"/>
              <a:buAutoNum type="arabicPeriod"/>
            </a:pPr>
            <a:r>
              <a:rPr lang="en-US" sz="3200" dirty="0">
                <a:solidFill>
                  <a:srgbClr val="000000"/>
                </a:solidFill>
                <a:latin typeface="Avenir_Next_LT_Pro_Regular"/>
              </a:rPr>
              <a:t>The algorithms starts with initial estimates for the </a:t>
            </a:r>
            <a:r>
              <a:rPr lang="en-US" sz="3200" i="1" dirty="0">
                <a:solidFill>
                  <a:srgbClr val="000000"/>
                </a:solidFill>
                <a:latin typeface="Avenir_Next_LT_Pro_Regular"/>
              </a:rPr>
              <a:t>Κ </a:t>
            </a:r>
            <a:r>
              <a:rPr lang="en-US" sz="3200" dirty="0">
                <a:solidFill>
                  <a:srgbClr val="000000"/>
                </a:solidFill>
                <a:latin typeface="Avenir_Next_LT_Pro_Regular"/>
              </a:rPr>
              <a:t>centroids, which can either be randomly generated or randomly selected from the data set. </a:t>
            </a:r>
            <a:endParaRPr lang="en-US" sz="3200" dirty="0"/>
          </a:p>
        </p:txBody>
      </p:sp>
    </p:spTree>
    <p:extLst>
      <p:ext uri="{BB962C8B-B14F-4D97-AF65-F5344CB8AC3E}">
        <p14:creationId xmlns:p14="http://schemas.microsoft.com/office/powerpoint/2010/main" val="23848977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E4B7EC8-06B0-40D5-8B14-D3E10C048C57}"/>
              </a:ext>
            </a:extLst>
          </p:cNvPr>
          <p:cNvSpPr/>
          <p:nvPr/>
        </p:nvSpPr>
        <p:spPr>
          <a:xfrm>
            <a:off x="285135" y="465229"/>
            <a:ext cx="9290364" cy="646331"/>
          </a:xfrm>
          <a:prstGeom prst="rect">
            <a:avLst/>
          </a:prstGeom>
        </p:spPr>
        <p:txBody>
          <a:bodyPr wrap="none">
            <a:spAutoFit/>
          </a:bodyPr>
          <a:lstStyle/>
          <a:p>
            <a:r>
              <a:rPr lang="en-US" sz="3600" b="1" dirty="0">
                <a:solidFill>
                  <a:srgbClr val="FF0000"/>
                </a:solidFill>
                <a:latin typeface="Avenir_Next_LT_Pro_Regular"/>
              </a:rPr>
              <a:t>The algorithm then iterates between two steps:</a:t>
            </a:r>
            <a:endParaRPr lang="en-US" sz="3600" b="1" dirty="0">
              <a:solidFill>
                <a:srgbClr val="FF0000"/>
              </a:solidFill>
            </a:endParaRPr>
          </a:p>
        </p:txBody>
      </p:sp>
      <p:sp>
        <p:nvSpPr>
          <p:cNvPr id="3" name="Rectangle 1">
            <a:extLst>
              <a:ext uri="{FF2B5EF4-FFF2-40B4-BE49-F238E27FC236}">
                <a16:creationId xmlns:a16="http://schemas.microsoft.com/office/drawing/2014/main" id="{E931360B-CA53-4988-8C21-398E2F55C5A1}"/>
              </a:ext>
            </a:extLst>
          </p:cNvPr>
          <p:cNvSpPr>
            <a:spLocks noChangeArrowheads="1"/>
          </p:cNvSpPr>
          <p:nvPr/>
        </p:nvSpPr>
        <p:spPr bwMode="auto">
          <a:xfrm>
            <a:off x="285135" y="1518379"/>
            <a:ext cx="4512004"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742950" marR="0" lvl="0" indent="-74295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3200" b="0" i="0" u="none" strike="noStrike" cap="none" normalizeH="0" baseline="0" dirty="0">
                <a:ln>
                  <a:noFill/>
                </a:ln>
                <a:solidFill>
                  <a:srgbClr val="000000"/>
                </a:solidFill>
                <a:effectLst/>
                <a:latin typeface="Avenir_Next_LT_Pro_Regular"/>
              </a:rPr>
              <a:t>Data assignment step</a:t>
            </a:r>
          </a:p>
          <a:p>
            <a:pPr marL="742950" marR="0" lvl="0" indent="-742950" algn="l" defTabSz="914400" rtl="0" eaLnBrk="0" fontAlgn="base" latinLnBrk="0" hangingPunct="0">
              <a:lnSpc>
                <a:spcPct val="100000"/>
              </a:lnSpc>
              <a:spcBef>
                <a:spcPct val="0"/>
              </a:spcBef>
              <a:spcAft>
                <a:spcPct val="0"/>
              </a:spcAft>
              <a:buClrTx/>
              <a:buSzTx/>
              <a:buFont typeface="+mj-lt"/>
              <a:buAutoNum type="arabicPeriod"/>
              <a:tabLst/>
            </a:pPr>
            <a:endParaRPr kumimoji="0" lang="en-US" altLang="en-US" sz="3200" b="0" i="0" u="none" strike="noStrike" cap="none" normalizeH="0" baseline="0" dirty="0">
              <a:ln>
                <a:noFill/>
              </a:ln>
              <a:solidFill>
                <a:srgbClr val="000000"/>
              </a:solidFill>
              <a:effectLst/>
              <a:latin typeface="Avenir_Next_LT_Pro_Regular"/>
            </a:endParaRPr>
          </a:p>
          <a:p>
            <a:pPr marL="742950" marR="0" lvl="0" indent="-74295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3200" b="0" i="0" u="none" strike="noStrike" cap="none" normalizeH="0" baseline="0" dirty="0">
                <a:ln>
                  <a:noFill/>
                </a:ln>
                <a:solidFill>
                  <a:srgbClr val="000000"/>
                </a:solidFill>
                <a:effectLst/>
                <a:latin typeface="Avenir_Next_LT_Pro_Regular"/>
              </a:rPr>
              <a:t>Centroid update step</a:t>
            </a:r>
            <a:endParaRPr kumimoji="0" lang="en-US" altLang="en-US" sz="4400" b="0" i="0" u="none" strike="noStrike" cap="none" normalizeH="0" baseline="0" dirty="0">
              <a:ln>
                <a:noFill/>
              </a:ln>
              <a:solidFill>
                <a:schemeClr val="tx1"/>
              </a:solidFill>
              <a:effectLst/>
              <a:latin typeface="Arial" panose="020B0604020202020204" pitchFamily="34" charset="0"/>
            </a:endParaRPr>
          </a:p>
        </p:txBody>
      </p:sp>
      <p:sp>
        <p:nvSpPr>
          <p:cNvPr id="4" name="AutoShape 2" descr="$$\underset{c_i \in C}{\arg\min} \; dist(c_i,x)^2$$">
            <a:extLst>
              <a:ext uri="{FF2B5EF4-FFF2-40B4-BE49-F238E27FC236}">
                <a16:creationId xmlns:a16="http://schemas.microsoft.com/office/drawing/2014/main" id="{650D2DEE-6E57-4AAD-A409-522E9ED76D4A}"/>
              </a:ext>
            </a:extLst>
          </p:cNvPr>
          <p:cNvSpPr>
            <a:spLocks noChangeAspect="1" noChangeArrowheads="1"/>
          </p:cNvSpPr>
          <p:nvPr/>
        </p:nvSpPr>
        <p:spPr bwMode="auto">
          <a:xfrm>
            <a:off x="361335" y="1930144"/>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Rectangle 4">
            <a:extLst>
              <a:ext uri="{FF2B5EF4-FFF2-40B4-BE49-F238E27FC236}">
                <a16:creationId xmlns:a16="http://schemas.microsoft.com/office/drawing/2014/main" id="{25CD85E1-41F3-4556-86A1-45DFE1647EB0}"/>
              </a:ext>
            </a:extLst>
          </p:cNvPr>
          <p:cNvSpPr/>
          <p:nvPr/>
        </p:nvSpPr>
        <p:spPr>
          <a:xfrm>
            <a:off x="196644" y="3769962"/>
            <a:ext cx="11995355" cy="1384995"/>
          </a:xfrm>
          <a:prstGeom prst="rect">
            <a:avLst/>
          </a:prstGeom>
        </p:spPr>
        <p:txBody>
          <a:bodyPr wrap="square">
            <a:spAutoFit/>
          </a:bodyPr>
          <a:lstStyle/>
          <a:p>
            <a:r>
              <a:rPr lang="en-US" sz="2800" dirty="0">
                <a:solidFill>
                  <a:srgbClr val="000000"/>
                </a:solidFill>
                <a:latin typeface="Avenir_Next_LT_Pro_Regular"/>
              </a:rPr>
              <a:t>The algorithm iterates between steps one and two until a stopping criteria is met (i.e., no data points change clusters, the sum of the distances is minimized, or some maximum number of iterations is reached)</a:t>
            </a:r>
            <a:endParaRPr lang="en-US" sz="2800" dirty="0"/>
          </a:p>
        </p:txBody>
      </p:sp>
    </p:spTree>
    <p:extLst>
      <p:ext uri="{BB962C8B-B14F-4D97-AF65-F5344CB8AC3E}">
        <p14:creationId xmlns:p14="http://schemas.microsoft.com/office/powerpoint/2010/main" val="34588008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8AF7E2-9768-4FB0-B4E3-75DD36A45314}"/>
              </a:ext>
            </a:extLst>
          </p:cNvPr>
          <p:cNvSpPr>
            <a:spLocks noGrp="1"/>
          </p:cNvSpPr>
          <p:nvPr>
            <p:ph type="title"/>
          </p:nvPr>
        </p:nvSpPr>
        <p:spPr/>
        <p:txBody>
          <a:bodyPr/>
          <a:lstStyle/>
          <a:p>
            <a:pPr algn="ctr"/>
            <a:r>
              <a:rPr lang="en-US" dirty="0"/>
              <a:t>Clustering</a:t>
            </a:r>
          </a:p>
        </p:txBody>
      </p:sp>
      <p:sp>
        <p:nvSpPr>
          <p:cNvPr id="3" name="Content Placeholder 2">
            <a:extLst>
              <a:ext uri="{FF2B5EF4-FFF2-40B4-BE49-F238E27FC236}">
                <a16:creationId xmlns:a16="http://schemas.microsoft.com/office/drawing/2014/main" id="{7D66FD0F-6935-403B-81CF-576FBEC9E9AA}"/>
              </a:ext>
            </a:extLst>
          </p:cNvPr>
          <p:cNvSpPr>
            <a:spLocks noGrp="1"/>
          </p:cNvSpPr>
          <p:nvPr>
            <p:ph idx="1"/>
          </p:nvPr>
        </p:nvSpPr>
        <p:spPr/>
        <p:txBody>
          <a:bodyPr/>
          <a:lstStyle/>
          <a:p>
            <a:r>
              <a:rPr lang="en-US" dirty="0"/>
              <a:t>Clustering is the task of dividing the population or data points into a number of groups such that data points in the same groups are more similar to other data points in the same group than those in other groups. In simple words, the aim is to segregate groups with similar traits and assign them into clusters.</a:t>
            </a:r>
          </a:p>
          <a:p>
            <a:r>
              <a:rPr lang="en-US" dirty="0"/>
              <a:t>Clustering, or cluster analysis, is used for analyzing data which does not include pre-labeled classes. Data instances are grouped together using the concept of maximizing </a:t>
            </a:r>
            <a:r>
              <a:rPr lang="en-US" dirty="0" err="1"/>
              <a:t>intraclass</a:t>
            </a:r>
            <a:r>
              <a:rPr lang="en-US" dirty="0"/>
              <a:t> similarity and minimizing the similarity between differing classes.</a:t>
            </a:r>
          </a:p>
          <a:p>
            <a:r>
              <a:rPr lang="en-US" dirty="0"/>
              <a:t>Unsupervised Learning technique.</a:t>
            </a:r>
          </a:p>
        </p:txBody>
      </p:sp>
    </p:spTree>
    <p:extLst>
      <p:ext uri="{BB962C8B-B14F-4D97-AF65-F5344CB8AC3E}">
        <p14:creationId xmlns:p14="http://schemas.microsoft.com/office/powerpoint/2010/main" val="14602833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2AE690A-44CD-408F-85A6-425282834854}"/>
              </a:ext>
            </a:extLst>
          </p:cNvPr>
          <p:cNvSpPr txBox="1"/>
          <p:nvPr/>
        </p:nvSpPr>
        <p:spPr>
          <a:xfrm>
            <a:off x="200281" y="333375"/>
            <a:ext cx="4952744" cy="646331"/>
          </a:xfrm>
          <a:prstGeom prst="rect">
            <a:avLst/>
          </a:prstGeom>
          <a:noFill/>
        </p:spPr>
        <p:txBody>
          <a:bodyPr wrap="square" rtlCol="0">
            <a:spAutoFit/>
          </a:bodyPr>
          <a:lstStyle/>
          <a:p>
            <a:r>
              <a:rPr lang="en-US" sz="3600" b="1" dirty="0">
                <a:solidFill>
                  <a:srgbClr val="FF0000"/>
                </a:solidFill>
              </a:rPr>
              <a:t>Hierarchical Clustering</a:t>
            </a:r>
          </a:p>
        </p:txBody>
      </p:sp>
      <p:sp>
        <p:nvSpPr>
          <p:cNvPr id="3" name="Rectangle 2">
            <a:extLst>
              <a:ext uri="{FF2B5EF4-FFF2-40B4-BE49-F238E27FC236}">
                <a16:creationId xmlns:a16="http://schemas.microsoft.com/office/drawing/2014/main" id="{B590B9A2-8606-4ADC-9126-9300D7C825D9}"/>
              </a:ext>
            </a:extLst>
          </p:cNvPr>
          <p:cNvSpPr/>
          <p:nvPr/>
        </p:nvSpPr>
        <p:spPr>
          <a:xfrm>
            <a:off x="257303" y="1182231"/>
            <a:ext cx="11677393" cy="3108543"/>
          </a:xfrm>
          <a:prstGeom prst="rect">
            <a:avLst/>
          </a:prstGeom>
        </p:spPr>
        <p:txBody>
          <a:bodyPr wrap="square">
            <a:spAutoFit/>
          </a:bodyPr>
          <a:lstStyle/>
          <a:p>
            <a:r>
              <a:rPr lang="en-US" sz="2800" dirty="0">
                <a:latin typeface="medium-content-serif-font"/>
              </a:rPr>
              <a:t>Hierarchical clustering is one of the popular and easy to understand clustering technique. </a:t>
            </a:r>
          </a:p>
          <a:p>
            <a:endParaRPr lang="en-US" sz="2800" dirty="0">
              <a:latin typeface="medium-content-serif-font"/>
            </a:endParaRPr>
          </a:p>
          <a:p>
            <a:r>
              <a:rPr lang="en-US" sz="2800" dirty="0">
                <a:latin typeface="medium-content-serif-font"/>
              </a:rPr>
              <a:t>This clustering technique is divided into two types:</a:t>
            </a:r>
          </a:p>
          <a:p>
            <a:endParaRPr lang="en-US" sz="2800" dirty="0">
              <a:latin typeface="medium-content-serif-font"/>
            </a:endParaRPr>
          </a:p>
          <a:p>
            <a:pPr>
              <a:buFont typeface="+mj-lt"/>
              <a:buAutoNum type="arabicPeriod"/>
            </a:pPr>
            <a:r>
              <a:rPr lang="en-US" sz="2800" dirty="0">
                <a:latin typeface="medium-content-serif-font"/>
              </a:rPr>
              <a:t>Agglomerative</a:t>
            </a:r>
          </a:p>
          <a:p>
            <a:pPr>
              <a:buFont typeface="+mj-lt"/>
              <a:buAutoNum type="arabicPeriod"/>
            </a:pPr>
            <a:r>
              <a:rPr lang="en-US" sz="2800" dirty="0">
                <a:latin typeface="medium-content-serif-font"/>
              </a:rPr>
              <a:t>Divisive</a:t>
            </a:r>
            <a:endParaRPr lang="en-US" sz="2800" b="0" i="0" dirty="0">
              <a:effectLst/>
              <a:latin typeface="medium-content-serif-font"/>
            </a:endParaRPr>
          </a:p>
        </p:txBody>
      </p:sp>
    </p:spTree>
    <p:extLst>
      <p:ext uri="{BB962C8B-B14F-4D97-AF65-F5344CB8AC3E}">
        <p14:creationId xmlns:p14="http://schemas.microsoft.com/office/powerpoint/2010/main" val="9523026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86A3C23-B1D9-4916-AC2E-4484D5F69399}"/>
              </a:ext>
            </a:extLst>
          </p:cNvPr>
          <p:cNvSpPr/>
          <p:nvPr/>
        </p:nvSpPr>
        <p:spPr>
          <a:xfrm>
            <a:off x="200281" y="1237387"/>
            <a:ext cx="11696444" cy="3539430"/>
          </a:xfrm>
          <a:prstGeom prst="rect">
            <a:avLst/>
          </a:prstGeom>
        </p:spPr>
        <p:txBody>
          <a:bodyPr wrap="square">
            <a:spAutoFit/>
          </a:bodyPr>
          <a:lstStyle/>
          <a:p>
            <a:r>
              <a:rPr lang="en-US" sz="3200" dirty="0">
                <a:latin typeface="medium-content-serif-font"/>
              </a:rPr>
              <a:t>The Hierarchical clustering Technique can be visualized using a </a:t>
            </a:r>
            <a:r>
              <a:rPr lang="en-US" sz="3200" b="1" dirty="0">
                <a:latin typeface="medium-content-serif-font"/>
              </a:rPr>
              <a:t>Dendrogram.</a:t>
            </a:r>
          </a:p>
          <a:p>
            <a:endParaRPr lang="en-US" sz="3200" dirty="0">
              <a:latin typeface="medium-content-serif-font"/>
            </a:endParaRPr>
          </a:p>
          <a:p>
            <a:r>
              <a:rPr lang="en-US" sz="3200" dirty="0">
                <a:latin typeface="medium-content-serif-font"/>
              </a:rPr>
              <a:t>A</a:t>
            </a:r>
            <a:r>
              <a:rPr lang="en-US" sz="3200" b="1" dirty="0">
                <a:latin typeface="medium-content-serif-font"/>
              </a:rPr>
              <a:t> Dendrogram </a:t>
            </a:r>
            <a:r>
              <a:rPr lang="en-US" sz="3200" dirty="0">
                <a:latin typeface="medium-content-serif-font"/>
              </a:rPr>
              <a:t>is a</a:t>
            </a:r>
            <a:r>
              <a:rPr lang="en-US" sz="3200" b="1" dirty="0">
                <a:latin typeface="medium-content-serif-font"/>
              </a:rPr>
              <a:t> </a:t>
            </a:r>
            <a:r>
              <a:rPr lang="en-US" sz="3200" dirty="0">
                <a:latin typeface="medium-content-serif-font"/>
              </a:rPr>
              <a:t>tree-like diagram that records the sequences of merges or splits.</a:t>
            </a:r>
          </a:p>
          <a:p>
            <a:br>
              <a:rPr lang="en-US" sz="3200" dirty="0">
                <a:latin typeface="medium-content-sans-serif-font"/>
              </a:rPr>
            </a:br>
            <a:endParaRPr lang="en-US" sz="3200" dirty="0"/>
          </a:p>
        </p:txBody>
      </p:sp>
      <p:sp>
        <p:nvSpPr>
          <p:cNvPr id="3" name="TextBox 2">
            <a:extLst>
              <a:ext uri="{FF2B5EF4-FFF2-40B4-BE49-F238E27FC236}">
                <a16:creationId xmlns:a16="http://schemas.microsoft.com/office/drawing/2014/main" id="{DF92D0AB-382F-492F-A6E6-2BBA52DCAE74}"/>
              </a:ext>
            </a:extLst>
          </p:cNvPr>
          <p:cNvSpPr txBox="1"/>
          <p:nvPr/>
        </p:nvSpPr>
        <p:spPr>
          <a:xfrm>
            <a:off x="200281" y="333375"/>
            <a:ext cx="4952744" cy="646331"/>
          </a:xfrm>
          <a:prstGeom prst="rect">
            <a:avLst/>
          </a:prstGeom>
          <a:noFill/>
        </p:spPr>
        <p:txBody>
          <a:bodyPr wrap="square" rtlCol="0">
            <a:spAutoFit/>
          </a:bodyPr>
          <a:lstStyle/>
          <a:p>
            <a:r>
              <a:rPr lang="en-US" sz="3600" b="1" dirty="0">
                <a:solidFill>
                  <a:srgbClr val="FF0000"/>
                </a:solidFill>
              </a:rPr>
              <a:t>Hierarchical Clustering</a:t>
            </a:r>
          </a:p>
        </p:txBody>
      </p:sp>
      <p:pic>
        <p:nvPicPr>
          <p:cNvPr id="2050" name="Picture 2" descr="https://cdn-images-1.medium.com/max/900/1*JPQRbJDw2E1_HEvwzVTDDw.jpeg">
            <a:extLst>
              <a:ext uri="{FF2B5EF4-FFF2-40B4-BE49-F238E27FC236}">
                <a16:creationId xmlns:a16="http://schemas.microsoft.com/office/drawing/2014/main" id="{255A3763-09B3-45A4-AE39-B75EE9F6614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7399" t="7391" r="17766" b="19239"/>
          <a:stretch/>
        </p:blipFill>
        <p:spPr bwMode="auto">
          <a:xfrm>
            <a:off x="2105025" y="3753224"/>
            <a:ext cx="5019675" cy="319050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cdn-images-1.medium.com/max/900/1*fw1vlNtq2vPFmAXsBy1_dA.jpeg">
            <a:extLst>
              <a:ext uri="{FF2B5EF4-FFF2-40B4-BE49-F238E27FC236}">
                <a16:creationId xmlns:a16="http://schemas.microsoft.com/office/drawing/2014/main" id="{613F7DB2-6303-4AF9-94E9-9D1DA750200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178" t="16956" r="38400" b="19239"/>
          <a:stretch/>
        </p:blipFill>
        <p:spPr bwMode="auto">
          <a:xfrm>
            <a:off x="8553449" y="3864940"/>
            <a:ext cx="3543301" cy="27956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18484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https://cdn-images-1.medium.com/max/900/1*JPQRbJDw2E1_HEvwzVTDDw.jpeg">
            <a:extLst>
              <a:ext uri="{FF2B5EF4-FFF2-40B4-BE49-F238E27FC236}">
                <a16:creationId xmlns:a16="http://schemas.microsoft.com/office/drawing/2014/main" id="{DA5AD18E-CD84-4516-B33F-5E920A35382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7399" t="7391" r="17766" b="19239"/>
          <a:stretch/>
        </p:blipFill>
        <p:spPr bwMode="auto">
          <a:xfrm>
            <a:off x="1" y="1322861"/>
            <a:ext cx="7787148" cy="4949505"/>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descr="https://cdn-images-1.medium.com/max/900/1*fw1vlNtq2vPFmAXsBy1_dA.jpeg">
            <a:extLst>
              <a:ext uri="{FF2B5EF4-FFF2-40B4-BE49-F238E27FC236}">
                <a16:creationId xmlns:a16="http://schemas.microsoft.com/office/drawing/2014/main" id="{F410C769-F390-47DB-A015-7F41DFC7AB7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44" t="16956" r="42532" b="19239"/>
          <a:stretch/>
        </p:blipFill>
        <p:spPr bwMode="auto">
          <a:xfrm>
            <a:off x="6909312" y="1083235"/>
            <a:ext cx="5282688" cy="50318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05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C04B495-0A76-4281-9D63-8F0A5E69CC94}"/>
              </a:ext>
            </a:extLst>
          </p:cNvPr>
          <p:cNvSpPr/>
          <p:nvPr/>
        </p:nvSpPr>
        <p:spPr>
          <a:xfrm>
            <a:off x="261937" y="828586"/>
            <a:ext cx="11668125" cy="3416320"/>
          </a:xfrm>
          <a:prstGeom prst="rect">
            <a:avLst/>
          </a:prstGeom>
        </p:spPr>
        <p:txBody>
          <a:bodyPr wrap="square">
            <a:spAutoFit/>
          </a:bodyPr>
          <a:lstStyle/>
          <a:p>
            <a:pPr marL="742950" indent="-742950">
              <a:buAutoNum type="arabicPeriod"/>
            </a:pPr>
            <a:r>
              <a:rPr lang="en-US" sz="3600" b="1" dirty="0">
                <a:latin typeface="medium-content-serif-font"/>
              </a:rPr>
              <a:t>Agglomerative Hierarchical clustering Technique: </a:t>
            </a:r>
          </a:p>
          <a:p>
            <a:pPr marL="742950" indent="-742950">
              <a:buAutoNum type="arabicPeriod"/>
            </a:pPr>
            <a:endParaRPr lang="en-US" sz="3600" b="1" dirty="0">
              <a:latin typeface="medium-content-serif-font"/>
            </a:endParaRPr>
          </a:p>
          <a:p>
            <a:r>
              <a:rPr lang="en-US" sz="3600" dirty="0">
                <a:latin typeface="medium-content-serif-font"/>
              </a:rPr>
              <a:t>In this technique, initially each data point is considered as an individual cluster. </a:t>
            </a:r>
          </a:p>
          <a:p>
            <a:r>
              <a:rPr lang="en-US" sz="3600" dirty="0">
                <a:latin typeface="medium-content-serif-font"/>
              </a:rPr>
              <a:t>At each iteration, the similar clusters merge with other clusters until one cluster or K clusters are formed.</a:t>
            </a:r>
            <a:endParaRPr lang="en-US" sz="3600" dirty="0"/>
          </a:p>
        </p:txBody>
      </p:sp>
    </p:spTree>
    <p:extLst>
      <p:ext uri="{BB962C8B-B14F-4D97-AF65-F5344CB8AC3E}">
        <p14:creationId xmlns:p14="http://schemas.microsoft.com/office/powerpoint/2010/main" val="14170923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25654C5-49EE-48BB-9E4F-51E846030A2A}"/>
              </a:ext>
            </a:extLst>
          </p:cNvPr>
          <p:cNvSpPr/>
          <p:nvPr/>
        </p:nvSpPr>
        <p:spPr>
          <a:xfrm>
            <a:off x="409575" y="1361212"/>
            <a:ext cx="11525250" cy="4093428"/>
          </a:xfrm>
          <a:prstGeom prst="rect">
            <a:avLst/>
          </a:prstGeom>
        </p:spPr>
        <p:txBody>
          <a:bodyPr wrap="square">
            <a:spAutoFit/>
          </a:bodyPr>
          <a:lstStyle/>
          <a:p>
            <a:r>
              <a:rPr lang="en-US" sz="3600" dirty="0">
                <a:latin typeface="medium-content-serif-font"/>
              </a:rPr>
              <a:t>The basic algorithm of Agglomerative is straight forward</a:t>
            </a:r>
            <a:r>
              <a:rPr lang="en-US" sz="2800" dirty="0">
                <a:latin typeface="medium-content-serif-font"/>
              </a:rPr>
              <a:t>.</a:t>
            </a:r>
          </a:p>
          <a:p>
            <a:pPr marL="514350" indent="-514350">
              <a:buFont typeface="+mj-lt"/>
              <a:buAutoNum type="arabicPeriod"/>
            </a:pPr>
            <a:endParaRPr lang="en-US" sz="3200" dirty="0">
              <a:latin typeface="medium-content-serif-font"/>
            </a:endParaRPr>
          </a:p>
          <a:p>
            <a:pPr marL="514350" indent="-514350">
              <a:buFont typeface="+mj-lt"/>
              <a:buAutoNum type="arabicPeriod"/>
            </a:pPr>
            <a:r>
              <a:rPr lang="en-US" sz="3200" dirty="0">
                <a:latin typeface="medium-content-serif-font"/>
              </a:rPr>
              <a:t>Compute the proximity matrix</a:t>
            </a:r>
          </a:p>
          <a:p>
            <a:pPr marL="514350" indent="-514350">
              <a:buFont typeface="+mj-lt"/>
              <a:buAutoNum type="arabicPeriod"/>
            </a:pPr>
            <a:endParaRPr lang="en-US" sz="3200" dirty="0">
              <a:latin typeface="medium-content-serif-font"/>
            </a:endParaRPr>
          </a:p>
          <a:p>
            <a:pPr marL="514350" indent="-514350">
              <a:buFont typeface="+mj-lt"/>
              <a:buAutoNum type="arabicPeriod"/>
            </a:pPr>
            <a:r>
              <a:rPr lang="en-US" sz="3200" dirty="0">
                <a:latin typeface="medium-content-serif-font"/>
              </a:rPr>
              <a:t>Let each data point be a cluster</a:t>
            </a:r>
          </a:p>
          <a:p>
            <a:pPr marL="514350" indent="-514350">
              <a:buFont typeface="+mj-lt"/>
              <a:buAutoNum type="arabicPeriod"/>
            </a:pPr>
            <a:endParaRPr lang="en-US" sz="3200" dirty="0">
              <a:latin typeface="medium-content-serif-font"/>
            </a:endParaRPr>
          </a:p>
          <a:p>
            <a:pPr marL="514350" indent="-514350">
              <a:buFont typeface="+mj-lt"/>
              <a:buAutoNum type="arabicPeriod"/>
            </a:pPr>
            <a:r>
              <a:rPr lang="en-US" sz="3200" dirty="0">
                <a:latin typeface="medium-content-serif-font"/>
              </a:rPr>
              <a:t>Repeat: Merge the two closest clusters and update the proximity matrix Until only a single cluster remains</a:t>
            </a:r>
            <a:endParaRPr lang="en-US" sz="3200" b="0" i="0" dirty="0">
              <a:effectLst/>
              <a:latin typeface="medium-content-serif-font"/>
            </a:endParaRPr>
          </a:p>
        </p:txBody>
      </p:sp>
      <p:sp>
        <p:nvSpPr>
          <p:cNvPr id="3" name="Rectangle 2">
            <a:extLst>
              <a:ext uri="{FF2B5EF4-FFF2-40B4-BE49-F238E27FC236}">
                <a16:creationId xmlns:a16="http://schemas.microsoft.com/office/drawing/2014/main" id="{7662794D-3E97-4004-94B3-B6A1512D1A7A}"/>
              </a:ext>
            </a:extLst>
          </p:cNvPr>
          <p:cNvSpPr/>
          <p:nvPr/>
        </p:nvSpPr>
        <p:spPr>
          <a:xfrm>
            <a:off x="314325" y="415409"/>
            <a:ext cx="10357323" cy="646331"/>
          </a:xfrm>
          <a:prstGeom prst="rect">
            <a:avLst/>
          </a:prstGeom>
        </p:spPr>
        <p:txBody>
          <a:bodyPr wrap="none">
            <a:spAutoFit/>
          </a:bodyPr>
          <a:lstStyle/>
          <a:p>
            <a:pPr marL="742950" indent="-742950">
              <a:buAutoNum type="arabicPeriod"/>
            </a:pPr>
            <a:r>
              <a:rPr lang="en-US" sz="3600" b="1" dirty="0">
                <a:latin typeface="medium-content-serif-font"/>
              </a:rPr>
              <a:t>Agglomerative Hierarchical clustering Technique: </a:t>
            </a:r>
          </a:p>
        </p:txBody>
      </p:sp>
    </p:spTree>
    <p:extLst>
      <p:ext uri="{BB962C8B-B14F-4D97-AF65-F5344CB8AC3E}">
        <p14:creationId xmlns:p14="http://schemas.microsoft.com/office/powerpoint/2010/main" val="15498872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introduction-to-k-means-clustering-elbow-point-example.png">
            <a:extLst>
              <a:ext uri="{FF2B5EF4-FFF2-40B4-BE49-F238E27FC236}">
                <a16:creationId xmlns:a16="http://schemas.microsoft.com/office/drawing/2014/main" id="{B25A4ABD-E94A-48C9-800D-745867980B20}"/>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937604" y="1286933"/>
            <a:ext cx="10316792" cy="557106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D35C5AF4-B696-4A71-94F7-5B54C10D6A81}"/>
              </a:ext>
            </a:extLst>
          </p:cNvPr>
          <p:cNvSpPr/>
          <p:nvPr/>
        </p:nvSpPr>
        <p:spPr>
          <a:xfrm>
            <a:off x="715168" y="367570"/>
            <a:ext cx="10761664" cy="646331"/>
          </a:xfrm>
          <a:prstGeom prst="rect">
            <a:avLst/>
          </a:prstGeom>
        </p:spPr>
        <p:txBody>
          <a:bodyPr wrap="none">
            <a:spAutoFit/>
          </a:bodyPr>
          <a:lstStyle/>
          <a:p>
            <a:r>
              <a:rPr lang="en-US" sz="3600" dirty="0">
                <a:solidFill>
                  <a:srgbClr val="000000"/>
                </a:solidFill>
                <a:latin typeface="Avenir_Next_LT_Pro_Regular"/>
              </a:rPr>
              <a:t>Choosing   k :  How to examine the Value of  k (Clusters)?</a:t>
            </a:r>
            <a:endParaRPr lang="en-US" sz="3600" b="0" i="0" dirty="0">
              <a:solidFill>
                <a:srgbClr val="000000"/>
              </a:solidFill>
              <a:effectLst/>
              <a:latin typeface="Avenir_Next_LT_Pro_Regular"/>
            </a:endParaRPr>
          </a:p>
        </p:txBody>
      </p:sp>
    </p:spTree>
    <p:extLst>
      <p:ext uri="{BB962C8B-B14F-4D97-AF65-F5344CB8AC3E}">
        <p14:creationId xmlns:p14="http://schemas.microsoft.com/office/powerpoint/2010/main" val="35334496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www.researchgate.net/profile/Carsten_Walther/publication/273456906/figure/fig3/AS:294866065084419@1447312956501/Example-of-hierarchical-clustering-clusters-are-consecutively-merged-with-the-most.png">
            <a:extLst>
              <a:ext uri="{FF2B5EF4-FFF2-40B4-BE49-F238E27FC236}">
                <a16:creationId xmlns:a16="http://schemas.microsoft.com/office/drawing/2014/main" id="{0097AF5A-A54C-476E-851C-4F24DE6AC1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1989" y="596867"/>
            <a:ext cx="11492195" cy="57320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97045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B2156D5-4F03-4D04-80CB-3B6ECCA1823B}"/>
              </a:ext>
            </a:extLst>
          </p:cNvPr>
          <p:cNvSpPr/>
          <p:nvPr/>
        </p:nvSpPr>
        <p:spPr>
          <a:xfrm>
            <a:off x="435506" y="282059"/>
            <a:ext cx="7913833" cy="769441"/>
          </a:xfrm>
          <a:prstGeom prst="rect">
            <a:avLst/>
          </a:prstGeom>
        </p:spPr>
        <p:txBody>
          <a:bodyPr wrap="none">
            <a:spAutoFit/>
          </a:bodyPr>
          <a:lstStyle/>
          <a:p>
            <a:r>
              <a:rPr lang="en-US" sz="4400" b="1" dirty="0">
                <a:latin typeface="medium-content-serif-font"/>
              </a:rPr>
              <a:t>2. Divisive Hierarchical Clustering</a:t>
            </a:r>
          </a:p>
        </p:txBody>
      </p:sp>
      <p:sp>
        <p:nvSpPr>
          <p:cNvPr id="3" name="Rectangle 2">
            <a:extLst>
              <a:ext uri="{FF2B5EF4-FFF2-40B4-BE49-F238E27FC236}">
                <a16:creationId xmlns:a16="http://schemas.microsoft.com/office/drawing/2014/main" id="{20481764-10C2-4A6C-960A-17B9A9A397DB}"/>
              </a:ext>
            </a:extLst>
          </p:cNvPr>
          <p:cNvSpPr/>
          <p:nvPr/>
        </p:nvSpPr>
        <p:spPr>
          <a:xfrm>
            <a:off x="123825" y="1317963"/>
            <a:ext cx="11906249" cy="3970318"/>
          </a:xfrm>
          <a:prstGeom prst="rect">
            <a:avLst/>
          </a:prstGeom>
        </p:spPr>
        <p:txBody>
          <a:bodyPr wrap="square">
            <a:spAutoFit/>
          </a:bodyPr>
          <a:lstStyle/>
          <a:p>
            <a:r>
              <a:rPr lang="en-US" sz="2800" dirty="0">
                <a:latin typeface="medium-content-serif-font"/>
              </a:rPr>
              <a:t>The Divisive Hierarchical clustering is exactly the opposite of the </a:t>
            </a:r>
            <a:r>
              <a:rPr lang="en-US" sz="2800" b="1" dirty="0">
                <a:latin typeface="medium-content-serif-font"/>
              </a:rPr>
              <a:t>Agglomerative Hierarchical clustering. </a:t>
            </a:r>
          </a:p>
          <a:p>
            <a:endParaRPr lang="en-US" sz="2800" b="1" dirty="0">
              <a:latin typeface="medium-content-serif-font"/>
            </a:endParaRPr>
          </a:p>
          <a:p>
            <a:r>
              <a:rPr lang="en-US" sz="2800" dirty="0">
                <a:latin typeface="medium-content-serif-font"/>
              </a:rPr>
              <a:t>In Divisive Hierarchical clustering, </a:t>
            </a:r>
          </a:p>
          <a:p>
            <a:r>
              <a:rPr lang="en-US" sz="2800" dirty="0">
                <a:latin typeface="medium-content-serif-font"/>
              </a:rPr>
              <a:t>we consider all the data points as a single cluster and in each iteration, we separate the data points from the cluster which are not similar.</a:t>
            </a:r>
          </a:p>
          <a:p>
            <a:endParaRPr lang="en-US" sz="2800" dirty="0">
              <a:latin typeface="medium-content-serif-font"/>
            </a:endParaRPr>
          </a:p>
          <a:p>
            <a:r>
              <a:rPr lang="en-US" sz="2800" dirty="0">
                <a:latin typeface="medium-content-serif-font"/>
              </a:rPr>
              <a:t> Each data point which is separated is considered as an individual cluster. In the end, we’ll be left with n clusters.</a:t>
            </a:r>
            <a:endParaRPr lang="en-US" sz="2800" dirty="0"/>
          </a:p>
        </p:txBody>
      </p:sp>
      <p:sp>
        <p:nvSpPr>
          <p:cNvPr id="4" name="Rectangle 3">
            <a:extLst>
              <a:ext uri="{FF2B5EF4-FFF2-40B4-BE49-F238E27FC236}">
                <a16:creationId xmlns:a16="http://schemas.microsoft.com/office/drawing/2014/main" id="{373557E0-5835-49E0-8BB5-C5B3188104DF}"/>
              </a:ext>
            </a:extLst>
          </p:cNvPr>
          <p:cNvSpPr/>
          <p:nvPr/>
        </p:nvSpPr>
        <p:spPr>
          <a:xfrm>
            <a:off x="247650" y="5625762"/>
            <a:ext cx="10915650" cy="830997"/>
          </a:xfrm>
          <a:prstGeom prst="rect">
            <a:avLst/>
          </a:prstGeom>
        </p:spPr>
        <p:txBody>
          <a:bodyPr wrap="square">
            <a:spAutoFit/>
          </a:bodyPr>
          <a:lstStyle/>
          <a:p>
            <a:r>
              <a:rPr lang="en-US" sz="2400" dirty="0">
                <a:latin typeface="medium-content-serif-font"/>
              </a:rPr>
              <a:t>As we’re dividing the single clusters into n clusters, it is named as </a:t>
            </a:r>
            <a:r>
              <a:rPr lang="en-US" sz="2400" b="1" dirty="0">
                <a:latin typeface="medium-content-serif-font"/>
              </a:rPr>
              <a:t>Divisive Hierarchical Clustering.</a:t>
            </a:r>
            <a:endParaRPr lang="en-US" sz="2400" dirty="0"/>
          </a:p>
        </p:txBody>
      </p:sp>
    </p:spTree>
    <p:extLst>
      <p:ext uri="{BB962C8B-B14F-4D97-AF65-F5344CB8AC3E}">
        <p14:creationId xmlns:p14="http://schemas.microsoft.com/office/powerpoint/2010/main" val="25944944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3394FEE-CADC-485F-A6A2-C717B6AA6DC1}"/>
              </a:ext>
            </a:extLst>
          </p:cNvPr>
          <p:cNvSpPr txBox="1"/>
          <p:nvPr/>
        </p:nvSpPr>
        <p:spPr>
          <a:xfrm>
            <a:off x="0" y="238125"/>
            <a:ext cx="12192000" cy="707886"/>
          </a:xfrm>
          <a:prstGeom prst="rect">
            <a:avLst/>
          </a:prstGeom>
          <a:noFill/>
        </p:spPr>
        <p:txBody>
          <a:bodyPr wrap="square" rtlCol="0">
            <a:spAutoFit/>
          </a:bodyPr>
          <a:lstStyle/>
          <a:p>
            <a:pPr algn="ctr"/>
            <a:r>
              <a:rPr lang="en-US" sz="4000" b="1" dirty="0">
                <a:solidFill>
                  <a:srgbClr val="FF0000"/>
                </a:solidFill>
              </a:rPr>
              <a:t>DENSITY BASED CLUSTERING</a:t>
            </a:r>
          </a:p>
        </p:txBody>
      </p:sp>
      <p:sp>
        <p:nvSpPr>
          <p:cNvPr id="3" name="Rectangle 2">
            <a:extLst>
              <a:ext uri="{FF2B5EF4-FFF2-40B4-BE49-F238E27FC236}">
                <a16:creationId xmlns:a16="http://schemas.microsoft.com/office/drawing/2014/main" id="{863D3AD8-ABAF-417A-ADD1-AC8A2F227723}"/>
              </a:ext>
            </a:extLst>
          </p:cNvPr>
          <p:cNvSpPr/>
          <p:nvPr/>
        </p:nvSpPr>
        <p:spPr>
          <a:xfrm>
            <a:off x="414337" y="1095286"/>
            <a:ext cx="11363325" cy="2062103"/>
          </a:xfrm>
          <a:prstGeom prst="rect">
            <a:avLst/>
          </a:prstGeom>
        </p:spPr>
        <p:txBody>
          <a:bodyPr wrap="square">
            <a:spAutoFit/>
          </a:bodyPr>
          <a:lstStyle/>
          <a:p>
            <a:r>
              <a:rPr lang="en-US" sz="3200" dirty="0">
                <a:solidFill>
                  <a:srgbClr val="414B56"/>
                </a:solidFill>
                <a:latin typeface="times new roman" panose="02020603050405020304" pitchFamily="18" charset="0"/>
              </a:rPr>
              <a:t>Density based clustering algorithm has played a vital role in finding non linear shapes structure based on the density. Density-Based Spatial Clustering of Applications with Noise (DBSCAN) is most widely used density based algorithm.</a:t>
            </a:r>
            <a:endParaRPr lang="en-US" sz="3200" dirty="0"/>
          </a:p>
        </p:txBody>
      </p:sp>
    </p:spTree>
    <p:extLst>
      <p:ext uri="{BB962C8B-B14F-4D97-AF65-F5344CB8AC3E}">
        <p14:creationId xmlns:p14="http://schemas.microsoft.com/office/powerpoint/2010/main" val="35958738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A04AEF3-8E4F-475C-A706-B65DFE44120C}"/>
              </a:ext>
            </a:extLst>
          </p:cNvPr>
          <p:cNvSpPr txBox="1"/>
          <p:nvPr/>
        </p:nvSpPr>
        <p:spPr>
          <a:xfrm>
            <a:off x="323850" y="209550"/>
            <a:ext cx="11449050" cy="1323439"/>
          </a:xfrm>
          <a:prstGeom prst="rect">
            <a:avLst/>
          </a:prstGeom>
          <a:noFill/>
        </p:spPr>
        <p:txBody>
          <a:bodyPr wrap="square" rtlCol="0">
            <a:spAutoFit/>
          </a:bodyPr>
          <a:lstStyle/>
          <a:p>
            <a:r>
              <a:rPr lang="en-US" sz="4000" b="1" dirty="0"/>
              <a:t>DBSCAN Clustering: </a:t>
            </a:r>
          </a:p>
          <a:p>
            <a:endParaRPr lang="en-US" sz="4000" b="1" dirty="0"/>
          </a:p>
        </p:txBody>
      </p:sp>
      <p:sp>
        <p:nvSpPr>
          <p:cNvPr id="3" name="TextBox 2">
            <a:extLst>
              <a:ext uri="{FF2B5EF4-FFF2-40B4-BE49-F238E27FC236}">
                <a16:creationId xmlns:a16="http://schemas.microsoft.com/office/drawing/2014/main" id="{EEC471A7-6251-4C1A-8FF8-72014D726364}"/>
              </a:ext>
            </a:extLst>
          </p:cNvPr>
          <p:cNvSpPr txBox="1"/>
          <p:nvPr/>
        </p:nvSpPr>
        <p:spPr>
          <a:xfrm>
            <a:off x="323850" y="1362075"/>
            <a:ext cx="10991850" cy="1015663"/>
          </a:xfrm>
          <a:prstGeom prst="rect">
            <a:avLst/>
          </a:prstGeom>
          <a:noFill/>
        </p:spPr>
        <p:txBody>
          <a:bodyPr wrap="square" rtlCol="0">
            <a:spAutoFit/>
          </a:bodyPr>
          <a:lstStyle/>
          <a:p>
            <a:r>
              <a:rPr lang="en-US" sz="3200" dirty="0"/>
              <a:t>DBSCAN stands for </a:t>
            </a:r>
          </a:p>
          <a:p>
            <a:r>
              <a:rPr lang="en-US" sz="2800" b="1" dirty="0">
                <a:solidFill>
                  <a:srgbClr val="FF0000"/>
                </a:solidFill>
              </a:rPr>
              <a:t>D</a:t>
            </a:r>
            <a:r>
              <a:rPr lang="en-US" sz="2800" dirty="0"/>
              <a:t>ensity-</a:t>
            </a:r>
            <a:r>
              <a:rPr lang="en-US" sz="2800" b="1" dirty="0">
                <a:solidFill>
                  <a:srgbClr val="FF0000"/>
                </a:solidFill>
              </a:rPr>
              <a:t>B</a:t>
            </a:r>
            <a:r>
              <a:rPr lang="en-US" sz="2800" dirty="0"/>
              <a:t>ased </a:t>
            </a:r>
            <a:r>
              <a:rPr lang="en-US" sz="2800" b="1" dirty="0">
                <a:solidFill>
                  <a:srgbClr val="FF0000"/>
                </a:solidFill>
              </a:rPr>
              <a:t>S</a:t>
            </a:r>
            <a:r>
              <a:rPr lang="en-US" sz="2800" dirty="0"/>
              <a:t>patial </a:t>
            </a:r>
            <a:r>
              <a:rPr lang="en-US" sz="2800" b="1" dirty="0">
                <a:solidFill>
                  <a:srgbClr val="FF0000"/>
                </a:solidFill>
              </a:rPr>
              <a:t>C</a:t>
            </a:r>
            <a:r>
              <a:rPr lang="en-US" sz="2800" dirty="0"/>
              <a:t>lustering of </a:t>
            </a:r>
            <a:r>
              <a:rPr lang="en-US" sz="2800" b="1" dirty="0">
                <a:solidFill>
                  <a:srgbClr val="FF0000"/>
                </a:solidFill>
              </a:rPr>
              <a:t>A</a:t>
            </a:r>
            <a:r>
              <a:rPr lang="en-US" sz="2800" dirty="0"/>
              <a:t>pplications with </a:t>
            </a:r>
            <a:r>
              <a:rPr lang="en-US" sz="2800" b="1" dirty="0">
                <a:solidFill>
                  <a:srgbClr val="FF0000"/>
                </a:solidFill>
              </a:rPr>
              <a:t>N</a:t>
            </a:r>
            <a:r>
              <a:rPr lang="en-US" sz="2800" dirty="0"/>
              <a:t>oise</a:t>
            </a:r>
          </a:p>
        </p:txBody>
      </p:sp>
      <p:sp>
        <p:nvSpPr>
          <p:cNvPr id="4" name="Rectangle 3">
            <a:extLst>
              <a:ext uri="{FF2B5EF4-FFF2-40B4-BE49-F238E27FC236}">
                <a16:creationId xmlns:a16="http://schemas.microsoft.com/office/drawing/2014/main" id="{FC272050-9870-469E-ACB7-A7E3BF625ADC}"/>
              </a:ext>
            </a:extLst>
          </p:cNvPr>
          <p:cNvSpPr/>
          <p:nvPr/>
        </p:nvSpPr>
        <p:spPr>
          <a:xfrm>
            <a:off x="323850" y="2643634"/>
            <a:ext cx="11449050" cy="1384995"/>
          </a:xfrm>
          <a:prstGeom prst="rect">
            <a:avLst/>
          </a:prstGeom>
        </p:spPr>
        <p:txBody>
          <a:bodyPr wrap="square">
            <a:spAutoFit/>
          </a:bodyPr>
          <a:lstStyle/>
          <a:p>
            <a:r>
              <a:rPr lang="en-US" sz="2800" b="1" dirty="0"/>
              <a:t>DBSCAN </a:t>
            </a:r>
            <a:r>
              <a:rPr lang="en-US" sz="2800" dirty="0"/>
              <a:t>is a clustering method that is used in machine learning to separate clusters of high density from clusters of low density.</a:t>
            </a:r>
          </a:p>
          <a:p>
            <a:endParaRPr lang="en-US" sz="2800" dirty="0"/>
          </a:p>
        </p:txBody>
      </p:sp>
    </p:spTree>
    <p:extLst>
      <p:ext uri="{BB962C8B-B14F-4D97-AF65-F5344CB8AC3E}">
        <p14:creationId xmlns:p14="http://schemas.microsoft.com/office/powerpoint/2010/main" val="10981117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00B4E2-4CBF-4B7D-A6AF-0EBA8E45B42A}"/>
              </a:ext>
            </a:extLst>
          </p:cNvPr>
          <p:cNvSpPr>
            <a:spLocks noGrp="1"/>
          </p:cNvSpPr>
          <p:nvPr>
            <p:ph type="title"/>
          </p:nvPr>
        </p:nvSpPr>
        <p:spPr/>
        <p:txBody>
          <a:bodyPr/>
          <a:lstStyle/>
          <a:p>
            <a:pPr algn="ctr"/>
            <a:r>
              <a:rPr lang="en-US" dirty="0"/>
              <a:t>K-Means Clustering</a:t>
            </a:r>
          </a:p>
        </p:txBody>
      </p:sp>
      <p:sp>
        <p:nvSpPr>
          <p:cNvPr id="3" name="Content Placeholder 2">
            <a:extLst>
              <a:ext uri="{FF2B5EF4-FFF2-40B4-BE49-F238E27FC236}">
                <a16:creationId xmlns:a16="http://schemas.microsoft.com/office/drawing/2014/main" id="{D084458E-4533-40D6-B55D-9D5C31372DD4}"/>
              </a:ext>
            </a:extLst>
          </p:cNvPr>
          <p:cNvSpPr>
            <a:spLocks noGrp="1"/>
          </p:cNvSpPr>
          <p:nvPr>
            <p:ph idx="1"/>
          </p:nvPr>
        </p:nvSpPr>
        <p:spPr/>
        <p:txBody>
          <a:bodyPr/>
          <a:lstStyle/>
          <a:p>
            <a:r>
              <a:rPr lang="en-US" dirty="0"/>
              <a:t>K means is an iterative clustering algorithm that aims to find local maxima in each iteration.</a:t>
            </a:r>
          </a:p>
          <a:p>
            <a:r>
              <a:rPr lang="en-US" dirty="0"/>
              <a:t>Attempts to split data into K groups that are closest to K centroids.</a:t>
            </a:r>
          </a:p>
          <a:p>
            <a:pPr marL="0" indent="0">
              <a:buNone/>
            </a:pPr>
            <a:r>
              <a:rPr lang="en-US" dirty="0"/>
              <a:t>	- Randomly pick K centroids.</a:t>
            </a:r>
          </a:p>
          <a:p>
            <a:pPr marL="0" indent="0">
              <a:buNone/>
            </a:pPr>
            <a:r>
              <a:rPr lang="en-US" dirty="0"/>
              <a:t>	- Assign each data point to the centroid it’s closest to</a:t>
            </a:r>
          </a:p>
          <a:p>
            <a:pPr marL="0" indent="0">
              <a:buNone/>
            </a:pPr>
            <a:r>
              <a:rPr lang="en-US" dirty="0"/>
              <a:t>	- </a:t>
            </a:r>
            <a:r>
              <a:rPr lang="en-US" dirty="0" err="1"/>
              <a:t>Recompute</a:t>
            </a:r>
            <a:r>
              <a:rPr lang="en-US" dirty="0"/>
              <a:t> the centroids based on the average position of each 	   centroid’s points.</a:t>
            </a:r>
          </a:p>
          <a:p>
            <a:pPr marL="0" indent="0">
              <a:buNone/>
            </a:pPr>
            <a:r>
              <a:rPr lang="en-US" dirty="0"/>
              <a:t>If you want to predict the cluster for new points, just find the centroid they are closest to.</a:t>
            </a:r>
          </a:p>
        </p:txBody>
      </p:sp>
    </p:spTree>
    <p:extLst>
      <p:ext uri="{BB962C8B-B14F-4D97-AF65-F5344CB8AC3E}">
        <p14:creationId xmlns:p14="http://schemas.microsoft.com/office/powerpoint/2010/main" val="11846630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A04AEF3-8E4F-475C-A706-B65DFE44120C}"/>
              </a:ext>
            </a:extLst>
          </p:cNvPr>
          <p:cNvSpPr txBox="1"/>
          <p:nvPr/>
        </p:nvSpPr>
        <p:spPr>
          <a:xfrm>
            <a:off x="419100" y="209550"/>
            <a:ext cx="11449050" cy="1323439"/>
          </a:xfrm>
          <a:prstGeom prst="rect">
            <a:avLst/>
          </a:prstGeom>
          <a:noFill/>
        </p:spPr>
        <p:txBody>
          <a:bodyPr wrap="square" rtlCol="0">
            <a:spAutoFit/>
          </a:bodyPr>
          <a:lstStyle/>
          <a:p>
            <a:r>
              <a:rPr lang="en-US" sz="4000" b="1" dirty="0"/>
              <a:t>DBSCAN Clustering: </a:t>
            </a:r>
          </a:p>
          <a:p>
            <a:endParaRPr lang="en-US" sz="4000" b="1" dirty="0"/>
          </a:p>
        </p:txBody>
      </p:sp>
      <p:sp>
        <p:nvSpPr>
          <p:cNvPr id="5" name="Rectangle 4">
            <a:extLst>
              <a:ext uri="{FF2B5EF4-FFF2-40B4-BE49-F238E27FC236}">
                <a16:creationId xmlns:a16="http://schemas.microsoft.com/office/drawing/2014/main" id="{D722ED36-4E22-4B26-93EA-7359018AE0AD}"/>
              </a:ext>
            </a:extLst>
          </p:cNvPr>
          <p:cNvSpPr/>
          <p:nvPr/>
        </p:nvSpPr>
        <p:spPr>
          <a:xfrm>
            <a:off x="323850" y="1071324"/>
            <a:ext cx="11401425" cy="4031873"/>
          </a:xfrm>
          <a:prstGeom prst="rect">
            <a:avLst/>
          </a:prstGeom>
        </p:spPr>
        <p:txBody>
          <a:bodyPr wrap="square">
            <a:spAutoFit/>
          </a:bodyPr>
          <a:lstStyle/>
          <a:p>
            <a:pPr marL="514350" indent="-514350">
              <a:buFont typeface="+mj-lt"/>
              <a:buAutoNum type="arabicPeriod"/>
            </a:pPr>
            <a:r>
              <a:rPr lang="en-US" sz="3200" b="1" dirty="0"/>
              <a:t>DBSCAN</a:t>
            </a:r>
            <a:r>
              <a:rPr lang="en-US" sz="3200" dirty="0"/>
              <a:t> is a </a:t>
            </a:r>
            <a:r>
              <a:rPr lang="en-US" sz="3200" b="1" dirty="0"/>
              <a:t>density based clustering algorithm.</a:t>
            </a:r>
          </a:p>
          <a:p>
            <a:pPr marL="514350" indent="-514350">
              <a:buFont typeface="+mj-lt"/>
              <a:buAutoNum type="arabicPeriod"/>
            </a:pPr>
            <a:endParaRPr lang="en-US" sz="3200" b="1" dirty="0"/>
          </a:p>
          <a:p>
            <a:pPr marL="514350" indent="-514350">
              <a:buFont typeface="+mj-lt"/>
              <a:buAutoNum type="arabicPeriod"/>
            </a:pPr>
            <a:r>
              <a:rPr lang="en-US" sz="3200" dirty="0"/>
              <a:t>It does a great job of seeking areas in the data that have a high density of observations, versus areas of the data that are not very dense with observations. </a:t>
            </a:r>
          </a:p>
          <a:p>
            <a:pPr marL="514350" indent="-514350">
              <a:buFont typeface="+mj-lt"/>
              <a:buAutoNum type="arabicPeriod"/>
            </a:pPr>
            <a:endParaRPr lang="en-US" sz="3200" dirty="0"/>
          </a:p>
          <a:p>
            <a:pPr marL="514350" indent="-514350">
              <a:buFont typeface="+mj-lt"/>
              <a:buAutoNum type="arabicPeriod"/>
            </a:pPr>
            <a:r>
              <a:rPr lang="en-US" sz="3200" dirty="0"/>
              <a:t>DBSCAN can sort data into clusters of varying shapes as well, another strong advantage</a:t>
            </a:r>
            <a:endParaRPr lang="en-US" sz="6000" dirty="0"/>
          </a:p>
        </p:txBody>
      </p:sp>
    </p:spTree>
    <p:extLst>
      <p:ext uri="{BB962C8B-B14F-4D97-AF65-F5344CB8AC3E}">
        <p14:creationId xmlns:p14="http://schemas.microsoft.com/office/powerpoint/2010/main" val="16927795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D5906B7-8E24-4BF4-805F-7D183DB8B68A}"/>
              </a:ext>
            </a:extLst>
          </p:cNvPr>
          <p:cNvSpPr/>
          <p:nvPr/>
        </p:nvSpPr>
        <p:spPr>
          <a:xfrm>
            <a:off x="300037" y="326589"/>
            <a:ext cx="11591925" cy="5262979"/>
          </a:xfrm>
          <a:prstGeom prst="rect">
            <a:avLst/>
          </a:prstGeom>
        </p:spPr>
        <p:txBody>
          <a:bodyPr wrap="square">
            <a:spAutoFit/>
          </a:bodyPr>
          <a:lstStyle/>
          <a:p>
            <a:r>
              <a:rPr lang="en-US" sz="3600" b="1" dirty="0">
                <a:solidFill>
                  <a:srgbClr val="FF0000"/>
                </a:solidFill>
                <a:latin typeface="medium-content-serif-font"/>
              </a:rPr>
              <a:t>DBSCAN works as such:</a:t>
            </a:r>
          </a:p>
          <a:p>
            <a:endParaRPr lang="en-US" sz="4800" b="1" dirty="0">
              <a:solidFill>
                <a:srgbClr val="FF0000"/>
              </a:solidFill>
              <a:latin typeface="medium-content-serif-font"/>
            </a:endParaRPr>
          </a:p>
          <a:p>
            <a:pPr marL="514350" indent="-514350">
              <a:buFont typeface="+mj-lt"/>
              <a:buAutoNum type="arabicPeriod"/>
            </a:pPr>
            <a:r>
              <a:rPr lang="en-US" sz="2800" dirty="0">
                <a:latin typeface="medium-content-serif-font"/>
              </a:rPr>
              <a:t>Divides the dataset into </a:t>
            </a:r>
            <a:r>
              <a:rPr lang="en-US" sz="2800" i="1" dirty="0">
                <a:latin typeface="medium-content-serif-font"/>
              </a:rPr>
              <a:t>n </a:t>
            </a:r>
            <a:r>
              <a:rPr lang="en-US" sz="2800" dirty="0">
                <a:latin typeface="medium-content-serif-font"/>
              </a:rPr>
              <a:t>dimensions</a:t>
            </a:r>
          </a:p>
          <a:p>
            <a:pPr marL="514350" indent="-514350">
              <a:buFont typeface="+mj-lt"/>
              <a:buAutoNum type="arabicPeriod"/>
            </a:pPr>
            <a:endParaRPr lang="en-US" sz="2800" dirty="0">
              <a:latin typeface="medium-content-serif-font"/>
            </a:endParaRPr>
          </a:p>
          <a:p>
            <a:pPr marL="514350" indent="-514350">
              <a:buFont typeface="+mj-lt"/>
              <a:buAutoNum type="arabicPeriod"/>
            </a:pPr>
            <a:r>
              <a:rPr lang="en-US" sz="2800" dirty="0">
                <a:latin typeface="medium-content-serif-font"/>
              </a:rPr>
              <a:t>For each point in the dataset, DBSCAN forms an </a:t>
            </a:r>
            <a:r>
              <a:rPr lang="en-US" sz="2800" i="1" dirty="0">
                <a:latin typeface="medium-content-serif-font"/>
              </a:rPr>
              <a:t>n </a:t>
            </a:r>
            <a:r>
              <a:rPr lang="en-US" sz="2800" dirty="0">
                <a:latin typeface="medium-content-serif-font"/>
              </a:rPr>
              <a:t>dimensional shape around that data point, and then counts how many data points fall within that shape.</a:t>
            </a:r>
          </a:p>
          <a:p>
            <a:pPr marL="514350" indent="-514350">
              <a:buFont typeface="+mj-lt"/>
              <a:buAutoNum type="arabicPeriod"/>
            </a:pPr>
            <a:endParaRPr lang="en-US" sz="2800" dirty="0">
              <a:latin typeface="medium-content-serif-font"/>
            </a:endParaRPr>
          </a:p>
          <a:p>
            <a:pPr marL="514350" indent="-514350">
              <a:buFont typeface="+mj-lt"/>
              <a:buAutoNum type="arabicPeriod"/>
            </a:pPr>
            <a:r>
              <a:rPr lang="en-US" sz="2800" dirty="0">
                <a:latin typeface="medium-content-serif-font"/>
              </a:rPr>
              <a:t>DBSCAN counts this shape as a </a:t>
            </a:r>
            <a:r>
              <a:rPr lang="en-US" sz="2800" i="1" dirty="0">
                <a:latin typeface="medium-content-serif-font"/>
              </a:rPr>
              <a:t>cluster. </a:t>
            </a:r>
            <a:r>
              <a:rPr lang="en-US" sz="2800" dirty="0">
                <a:latin typeface="medium-content-serif-font"/>
              </a:rPr>
              <a:t>DBSCAN iteratively expands the cluster, by going through each individual point within the cluster, and counting the number of other data points nearby. </a:t>
            </a:r>
            <a:endParaRPr lang="en-US" sz="2800" b="0" i="0" dirty="0">
              <a:effectLst/>
              <a:latin typeface="medium-content-serif-font"/>
            </a:endParaRPr>
          </a:p>
        </p:txBody>
      </p:sp>
    </p:spTree>
    <p:extLst>
      <p:ext uri="{BB962C8B-B14F-4D97-AF65-F5344CB8AC3E}">
        <p14:creationId xmlns:p14="http://schemas.microsoft.com/office/powerpoint/2010/main" val="194461523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8CC7531-DD73-471F-AC6B-4BE61DF7C53E}"/>
              </a:ext>
            </a:extLst>
          </p:cNvPr>
          <p:cNvSpPr/>
          <p:nvPr/>
        </p:nvSpPr>
        <p:spPr>
          <a:xfrm>
            <a:off x="323850" y="571411"/>
            <a:ext cx="11715750" cy="3293209"/>
          </a:xfrm>
          <a:prstGeom prst="rect">
            <a:avLst/>
          </a:prstGeom>
        </p:spPr>
        <p:txBody>
          <a:bodyPr wrap="square">
            <a:spAutoFit/>
          </a:bodyPr>
          <a:lstStyle/>
          <a:p>
            <a:r>
              <a:rPr lang="en-US" sz="4000" b="1" dirty="0">
                <a:solidFill>
                  <a:srgbClr val="FF0000"/>
                </a:solidFill>
                <a:latin typeface="PT Serif"/>
              </a:rPr>
              <a:t>DBSCAN algorithm has two parameters:</a:t>
            </a:r>
          </a:p>
          <a:p>
            <a:pPr marL="342900" indent="-342900">
              <a:buFont typeface="+mj-lt"/>
              <a:buAutoNum type="arabicPeriod"/>
            </a:pPr>
            <a:endParaRPr lang="en-US" sz="4000" b="1" i="1" dirty="0">
              <a:solidFill>
                <a:srgbClr val="FF0000"/>
              </a:solidFill>
              <a:latin typeface="PT Serif"/>
            </a:endParaRPr>
          </a:p>
          <a:p>
            <a:pPr marL="342900" indent="-342900">
              <a:buFont typeface="+mj-lt"/>
              <a:buAutoNum type="arabicPeriod"/>
            </a:pPr>
            <a:r>
              <a:rPr lang="en-US" sz="3200" i="1" dirty="0">
                <a:solidFill>
                  <a:srgbClr val="404040"/>
                </a:solidFill>
                <a:latin typeface="PT Serif"/>
              </a:rPr>
              <a:t>ɛ</a:t>
            </a:r>
            <a:r>
              <a:rPr lang="en-US" sz="3200" dirty="0">
                <a:solidFill>
                  <a:srgbClr val="404040"/>
                </a:solidFill>
                <a:latin typeface="PT Serif"/>
              </a:rPr>
              <a:t>: The radius of our neighborhoods around a data point </a:t>
            </a:r>
            <a:r>
              <a:rPr lang="en-US" sz="3200" i="1" dirty="0">
                <a:solidFill>
                  <a:srgbClr val="404040"/>
                </a:solidFill>
                <a:latin typeface="PT Serif"/>
              </a:rPr>
              <a:t>p</a:t>
            </a:r>
            <a:r>
              <a:rPr lang="en-US" sz="3200" dirty="0">
                <a:solidFill>
                  <a:srgbClr val="404040"/>
                </a:solidFill>
                <a:latin typeface="PT Serif"/>
              </a:rPr>
              <a:t>.</a:t>
            </a:r>
          </a:p>
          <a:p>
            <a:pPr marL="342900" indent="-342900">
              <a:buFont typeface="+mj-lt"/>
              <a:buAutoNum type="arabicPeriod"/>
            </a:pPr>
            <a:endParaRPr lang="en-US" sz="3200" dirty="0">
              <a:solidFill>
                <a:srgbClr val="404040"/>
              </a:solidFill>
              <a:latin typeface="PT Serif"/>
            </a:endParaRPr>
          </a:p>
          <a:p>
            <a:pPr marL="342900" indent="-342900">
              <a:buFont typeface="+mj-lt"/>
              <a:buAutoNum type="arabicPeriod"/>
            </a:pPr>
            <a:r>
              <a:rPr lang="en-US" sz="3200" i="1" dirty="0" err="1">
                <a:solidFill>
                  <a:srgbClr val="404040"/>
                </a:solidFill>
                <a:latin typeface="PT Serif"/>
              </a:rPr>
              <a:t>minPts</a:t>
            </a:r>
            <a:r>
              <a:rPr lang="en-US" sz="3200" dirty="0">
                <a:solidFill>
                  <a:srgbClr val="404040"/>
                </a:solidFill>
                <a:latin typeface="PT Serif"/>
              </a:rPr>
              <a:t>: The minimum number of data points we want in a neighborhood to define a cluster.</a:t>
            </a:r>
            <a:endParaRPr lang="en-US" sz="3200" b="0" i="0" dirty="0">
              <a:solidFill>
                <a:srgbClr val="404040"/>
              </a:solidFill>
              <a:effectLst/>
              <a:latin typeface="PT Serif"/>
            </a:endParaRPr>
          </a:p>
        </p:txBody>
      </p:sp>
    </p:spTree>
    <p:extLst>
      <p:ext uri="{BB962C8B-B14F-4D97-AF65-F5344CB8AC3E}">
        <p14:creationId xmlns:p14="http://schemas.microsoft.com/office/powerpoint/2010/main" val="183156849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678E9D-350A-4FDD-B3CA-D7152AD0F35F}"/>
              </a:ext>
            </a:extLst>
          </p:cNvPr>
          <p:cNvSpPr/>
          <p:nvPr/>
        </p:nvSpPr>
        <p:spPr>
          <a:xfrm>
            <a:off x="90487" y="382965"/>
            <a:ext cx="12011025" cy="5693866"/>
          </a:xfrm>
          <a:prstGeom prst="rect">
            <a:avLst/>
          </a:prstGeom>
        </p:spPr>
        <p:txBody>
          <a:bodyPr wrap="square">
            <a:spAutoFit/>
          </a:bodyPr>
          <a:lstStyle/>
          <a:p>
            <a:r>
              <a:rPr lang="en-US" sz="3200" b="1" dirty="0">
                <a:solidFill>
                  <a:srgbClr val="FF0000"/>
                </a:solidFill>
                <a:latin typeface="PT Serif"/>
              </a:rPr>
              <a:t>Using these two parameters, DBSCAN categories the data points into three categories:</a:t>
            </a:r>
          </a:p>
          <a:p>
            <a:endParaRPr lang="en-US" sz="3000" dirty="0">
              <a:solidFill>
                <a:srgbClr val="404040"/>
              </a:solidFill>
              <a:latin typeface="PT Serif"/>
            </a:endParaRPr>
          </a:p>
          <a:p>
            <a:pPr>
              <a:buFont typeface="Arial" panose="020B0604020202020204" pitchFamily="34" charset="0"/>
              <a:buChar char="•"/>
            </a:pPr>
            <a:r>
              <a:rPr lang="en-US" sz="3000" i="1" dirty="0">
                <a:solidFill>
                  <a:srgbClr val="404040"/>
                </a:solidFill>
                <a:latin typeface="PT Serif"/>
              </a:rPr>
              <a:t>Core Points</a:t>
            </a:r>
            <a:r>
              <a:rPr lang="en-US" sz="3000" dirty="0">
                <a:solidFill>
                  <a:srgbClr val="404040"/>
                </a:solidFill>
                <a:latin typeface="PT Serif"/>
              </a:rPr>
              <a:t>: A data point </a:t>
            </a:r>
            <a:r>
              <a:rPr lang="en-US" sz="3000" i="1" dirty="0">
                <a:solidFill>
                  <a:srgbClr val="404040"/>
                </a:solidFill>
                <a:latin typeface="PT Serif"/>
              </a:rPr>
              <a:t>p</a:t>
            </a:r>
            <a:r>
              <a:rPr lang="en-US" sz="3000" dirty="0">
                <a:solidFill>
                  <a:srgbClr val="404040"/>
                </a:solidFill>
                <a:latin typeface="PT Serif"/>
              </a:rPr>
              <a:t> is a </a:t>
            </a:r>
            <a:r>
              <a:rPr lang="en-US" sz="3000" i="1" dirty="0">
                <a:solidFill>
                  <a:srgbClr val="404040"/>
                </a:solidFill>
                <a:latin typeface="PT Serif"/>
              </a:rPr>
              <a:t>core point</a:t>
            </a:r>
            <a:r>
              <a:rPr lang="en-US" sz="3000" dirty="0">
                <a:solidFill>
                  <a:srgbClr val="404040"/>
                </a:solidFill>
                <a:latin typeface="PT Serif"/>
              </a:rPr>
              <a:t> if </a:t>
            </a:r>
            <a:r>
              <a:rPr lang="en-US" sz="3000" b="1" dirty="0" err="1">
                <a:solidFill>
                  <a:srgbClr val="404040"/>
                </a:solidFill>
                <a:latin typeface="PT Serif"/>
              </a:rPr>
              <a:t>Nbhd</a:t>
            </a:r>
            <a:r>
              <a:rPr lang="en-US" sz="3000" dirty="0">
                <a:solidFill>
                  <a:srgbClr val="404040"/>
                </a:solidFill>
                <a:latin typeface="PT Serif"/>
              </a:rPr>
              <a:t>(</a:t>
            </a:r>
            <a:r>
              <a:rPr lang="en-US" sz="3000" i="1" dirty="0" err="1">
                <a:solidFill>
                  <a:srgbClr val="404040"/>
                </a:solidFill>
                <a:latin typeface="PT Serif"/>
              </a:rPr>
              <a:t>p</a:t>
            </a:r>
            <a:r>
              <a:rPr lang="en-US" sz="3000" dirty="0" err="1">
                <a:solidFill>
                  <a:srgbClr val="404040"/>
                </a:solidFill>
                <a:latin typeface="PT Serif"/>
              </a:rPr>
              <a:t>,</a:t>
            </a:r>
            <a:r>
              <a:rPr lang="en-US" sz="3000" i="1" dirty="0" err="1">
                <a:solidFill>
                  <a:srgbClr val="404040"/>
                </a:solidFill>
                <a:latin typeface="PT Serif"/>
              </a:rPr>
              <a:t>ɛ</a:t>
            </a:r>
            <a:r>
              <a:rPr lang="en-US" sz="3000" dirty="0">
                <a:solidFill>
                  <a:srgbClr val="404040"/>
                </a:solidFill>
                <a:latin typeface="PT Serif"/>
              </a:rPr>
              <a:t>) [ɛ-neighborhood of </a:t>
            </a:r>
            <a:r>
              <a:rPr lang="en-US" sz="3000" i="1" dirty="0">
                <a:solidFill>
                  <a:srgbClr val="404040"/>
                </a:solidFill>
                <a:latin typeface="PT Serif"/>
              </a:rPr>
              <a:t>p</a:t>
            </a:r>
            <a:r>
              <a:rPr lang="en-US" sz="3000" dirty="0">
                <a:solidFill>
                  <a:srgbClr val="404040"/>
                </a:solidFill>
                <a:latin typeface="PT Serif"/>
              </a:rPr>
              <a:t>] contains at least </a:t>
            </a:r>
            <a:r>
              <a:rPr lang="en-US" sz="3000" i="1" dirty="0" err="1">
                <a:solidFill>
                  <a:srgbClr val="404040"/>
                </a:solidFill>
                <a:latin typeface="PT Serif"/>
              </a:rPr>
              <a:t>minPts</a:t>
            </a:r>
            <a:r>
              <a:rPr lang="en-US" sz="3000" dirty="0">
                <a:solidFill>
                  <a:srgbClr val="404040"/>
                </a:solidFill>
                <a:latin typeface="PT Serif"/>
              </a:rPr>
              <a:t> ; |</a:t>
            </a:r>
            <a:r>
              <a:rPr lang="en-US" sz="3000" b="1" dirty="0" err="1">
                <a:solidFill>
                  <a:srgbClr val="404040"/>
                </a:solidFill>
                <a:latin typeface="PT Serif"/>
              </a:rPr>
              <a:t>Nbhd</a:t>
            </a:r>
            <a:r>
              <a:rPr lang="en-US" sz="3000" dirty="0">
                <a:solidFill>
                  <a:srgbClr val="404040"/>
                </a:solidFill>
                <a:latin typeface="PT Serif"/>
              </a:rPr>
              <a:t>(</a:t>
            </a:r>
            <a:r>
              <a:rPr lang="en-US" sz="3000" i="1" dirty="0" err="1">
                <a:solidFill>
                  <a:srgbClr val="404040"/>
                </a:solidFill>
                <a:latin typeface="PT Serif"/>
              </a:rPr>
              <a:t>p</a:t>
            </a:r>
            <a:r>
              <a:rPr lang="en-US" sz="3000" dirty="0" err="1">
                <a:solidFill>
                  <a:srgbClr val="404040"/>
                </a:solidFill>
                <a:latin typeface="PT Serif"/>
              </a:rPr>
              <a:t>,</a:t>
            </a:r>
            <a:r>
              <a:rPr lang="en-US" sz="3000" i="1" dirty="0" err="1">
                <a:solidFill>
                  <a:srgbClr val="404040"/>
                </a:solidFill>
                <a:latin typeface="PT Serif"/>
              </a:rPr>
              <a:t>ɛ</a:t>
            </a:r>
            <a:r>
              <a:rPr lang="en-US" sz="3000" dirty="0">
                <a:solidFill>
                  <a:srgbClr val="404040"/>
                </a:solidFill>
                <a:latin typeface="PT Serif"/>
              </a:rPr>
              <a:t>)| &gt;= </a:t>
            </a:r>
            <a:r>
              <a:rPr lang="en-US" sz="3000" i="1" dirty="0" err="1">
                <a:solidFill>
                  <a:srgbClr val="404040"/>
                </a:solidFill>
                <a:latin typeface="PT Serif"/>
              </a:rPr>
              <a:t>minPts</a:t>
            </a:r>
            <a:r>
              <a:rPr lang="en-US" sz="3000" dirty="0">
                <a:solidFill>
                  <a:srgbClr val="404040"/>
                </a:solidFill>
                <a:latin typeface="PT Serif"/>
              </a:rPr>
              <a:t>.</a:t>
            </a:r>
          </a:p>
          <a:p>
            <a:pPr>
              <a:buFont typeface="Arial" panose="020B0604020202020204" pitchFamily="34" charset="0"/>
              <a:buChar char="•"/>
            </a:pPr>
            <a:endParaRPr lang="en-US" sz="3000" dirty="0">
              <a:solidFill>
                <a:srgbClr val="404040"/>
              </a:solidFill>
              <a:latin typeface="PT Serif"/>
            </a:endParaRPr>
          </a:p>
          <a:p>
            <a:pPr>
              <a:buFont typeface="Arial" panose="020B0604020202020204" pitchFamily="34" charset="0"/>
              <a:buChar char="•"/>
            </a:pPr>
            <a:r>
              <a:rPr lang="en-US" sz="3000" i="1" dirty="0">
                <a:solidFill>
                  <a:srgbClr val="404040"/>
                </a:solidFill>
                <a:latin typeface="PT Serif"/>
              </a:rPr>
              <a:t>Border Points: A data point *q</a:t>
            </a:r>
            <a:r>
              <a:rPr lang="en-US" sz="3000" dirty="0">
                <a:solidFill>
                  <a:srgbClr val="404040"/>
                </a:solidFill>
                <a:latin typeface="PT Serif"/>
              </a:rPr>
              <a:t> is a </a:t>
            </a:r>
            <a:r>
              <a:rPr lang="en-US" sz="3000" i="1" dirty="0">
                <a:solidFill>
                  <a:srgbClr val="404040"/>
                </a:solidFill>
                <a:latin typeface="PT Serif"/>
              </a:rPr>
              <a:t>border point</a:t>
            </a:r>
            <a:r>
              <a:rPr lang="en-US" sz="3000" dirty="0">
                <a:solidFill>
                  <a:srgbClr val="404040"/>
                </a:solidFill>
                <a:latin typeface="PT Serif"/>
              </a:rPr>
              <a:t> if </a:t>
            </a:r>
            <a:r>
              <a:rPr lang="en-US" sz="3000" b="1" dirty="0" err="1">
                <a:solidFill>
                  <a:srgbClr val="404040"/>
                </a:solidFill>
                <a:latin typeface="PT Serif"/>
              </a:rPr>
              <a:t>Nbhd</a:t>
            </a:r>
            <a:r>
              <a:rPr lang="en-US" sz="3000" dirty="0">
                <a:solidFill>
                  <a:srgbClr val="404040"/>
                </a:solidFill>
                <a:latin typeface="PT Serif"/>
              </a:rPr>
              <a:t>(</a:t>
            </a:r>
            <a:r>
              <a:rPr lang="en-US" sz="3000" i="1" dirty="0">
                <a:solidFill>
                  <a:srgbClr val="404040"/>
                </a:solidFill>
                <a:latin typeface="PT Serif"/>
              </a:rPr>
              <a:t>q</a:t>
            </a:r>
            <a:r>
              <a:rPr lang="en-US" sz="3000" dirty="0">
                <a:solidFill>
                  <a:srgbClr val="404040"/>
                </a:solidFill>
                <a:latin typeface="PT Serif"/>
              </a:rPr>
              <a:t>, </a:t>
            </a:r>
            <a:r>
              <a:rPr lang="en-US" sz="3000" i="1" dirty="0">
                <a:solidFill>
                  <a:srgbClr val="404040"/>
                </a:solidFill>
                <a:latin typeface="PT Serif"/>
              </a:rPr>
              <a:t>ɛ</a:t>
            </a:r>
            <a:r>
              <a:rPr lang="en-US" sz="3000" dirty="0">
                <a:solidFill>
                  <a:srgbClr val="404040"/>
                </a:solidFill>
                <a:latin typeface="PT Serif"/>
              </a:rPr>
              <a:t>) contains less than </a:t>
            </a:r>
            <a:r>
              <a:rPr lang="en-US" sz="3000" i="1" dirty="0" err="1">
                <a:solidFill>
                  <a:srgbClr val="404040"/>
                </a:solidFill>
                <a:latin typeface="PT Serif"/>
              </a:rPr>
              <a:t>minPts</a:t>
            </a:r>
            <a:r>
              <a:rPr lang="en-US" sz="3000" dirty="0">
                <a:solidFill>
                  <a:srgbClr val="404040"/>
                </a:solidFill>
                <a:latin typeface="PT Serif"/>
              </a:rPr>
              <a:t> data points, but </a:t>
            </a:r>
            <a:r>
              <a:rPr lang="en-US" sz="3000" i="1" dirty="0">
                <a:solidFill>
                  <a:srgbClr val="404040"/>
                </a:solidFill>
                <a:latin typeface="PT Serif"/>
              </a:rPr>
              <a:t>q</a:t>
            </a:r>
            <a:r>
              <a:rPr lang="en-US" sz="3000" dirty="0">
                <a:solidFill>
                  <a:srgbClr val="404040"/>
                </a:solidFill>
                <a:latin typeface="PT Serif"/>
              </a:rPr>
              <a:t> is </a:t>
            </a:r>
            <a:r>
              <a:rPr lang="en-US" sz="3000" i="1" dirty="0">
                <a:solidFill>
                  <a:srgbClr val="404040"/>
                </a:solidFill>
                <a:latin typeface="PT Serif"/>
              </a:rPr>
              <a:t>reachable</a:t>
            </a:r>
            <a:r>
              <a:rPr lang="en-US" sz="3000" dirty="0">
                <a:solidFill>
                  <a:srgbClr val="404040"/>
                </a:solidFill>
                <a:latin typeface="PT Serif"/>
              </a:rPr>
              <a:t> from some </a:t>
            </a:r>
            <a:r>
              <a:rPr lang="en-US" sz="3000" i="1" dirty="0">
                <a:solidFill>
                  <a:srgbClr val="404040"/>
                </a:solidFill>
                <a:latin typeface="PT Serif"/>
              </a:rPr>
              <a:t>core point</a:t>
            </a:r>
            <a:r>
              <a:rPr lang="en-US" sz="3000" dirty="0">
                <a:solidFill>
                  <a:srgbClr val="404040"/>
                </a:solidFill>
                <a:latin typeface="PT Serif"/>
              </a:rPr>
              <a:t> </a:t>
            </a:r>
            <a:r>
              <a:rPr lang="en-US" sz="3000" i="1" dirty="0">
                <a:solidFill>
                  <a:srgbClr val="404040"/>
                </a:solidFill>
                <a:latin typeface="PT Serif"/>
              </a:rPr>
              <a:t>p</a:t>
            </a:r>
            <a:r>
              <a:rPr lang="en-US" sz="3000" dirty="0">
                <a:solidFill>
                  <a:srgbClr val="404040"/>
                </a:solidFill>
                <a:latin typeface="PT Serif"/>
              </a:rPr>
              <a:t>.</a:t>
            </a:r>
          </a:p>
          <a:p>
            <a:pPr>
              <a:buFont typeface="Arial" panose="020B0604020202020204" pitchFamily="34" charset="0"/>
              <a:buChar char="•"/>
            </a:pPr>
            <a:endParaRPr lang="en-US" sz="3000" dirty="0">
              <a:solidFill>
                <a:srgbClr val="404040"/>
              </a:solidFill>
              <a:latin typeface="PT Serif"/>
            </a:endParaRPr>
          </a:p>
          <a:p>
            <a:pPr>
              <a:buFont typeface="Arial" panose="020B0604020202020204" pitchFamily="34" charset="0"/>
              <a:buChar char="•"/>
            </a:pPr>
            <a:r>
              <a:rPr lang="en-US" sz="3000" i="1" dirty="0">
                <a:solidFill>
                  <a:srgbClr val="404040"/>
                </a:solidFill>
                <a:latin typeface="PT Serif"/>
              </a:rPr>
              <a:t>Outlier</a:t>
            </a:r>
            <a:r>
              <a:rPr lang="en-US" sz="3000" dirty="0">
                <a:solidFill>
                  <a:srgbClr val="404040"/>
                </a:solidFill>
                <a:latin typeface="PT Serif"/>
              </a:rPr>
              <a:t>: A data point </a:t>
            </a:r>
            <a:r>
              <a:rPr lang="en-US" sz="3000" i="1" dirty="0">
                <a:solidFill>
                  <a:srgbClr val="404040"/>
                </a:solidFill>
                <a:latin typeface="PT Serif"/>
              </a:rPr>
              <a:t>o</a:t>
            </a:r>
            <a:r>
              <a:rPr lang="en-US" sz="3000" dirty="0">
                <a:solidFill>
                  <a:srgbClr val="404040"/>
                </a:solidFill>
                <a:latin typeface="PT Serif"/>
              </a:rPr>
              <a:t> is an </a:t>
            </a:r>
            <a:r>
              <a:rPr lang="en-US" sz="3000" i="1" dirty="0">
                <a:solidFill>
                  <a:srgbClr val="404040"/>
                </a:solidFill>
                <a:latin typeface="PT Serif"/>
              </a:rPr>
              <a:t>outlier</a:t>
            </a:r>
            <a:r>
              <a:rPr lang="en-US" sz="3000" dirty="0">
                <a:solidFill>
                  <a:srgbClr val="404040"/>
                </a:solidFill>
                <a:latin typeface="PT Serif"/>
              </a:rPr>
              <a:t> if it is neither a core point nor a border point. Essentially, this is the “other” class.</a:t>
            </a:r>
            <a:endParaRPr lang="en-US" sz="3000" b="0" i="0" dirty="0">
              <a:solidFill>
                <a:srgbClr val="404040"/>
              </a:solidFill>
              <a:effectLst/>
              <a:latin typeface="PT Serif"/>
            </a:endParaRPr>
          </a:p>
        </p:txBody>
      </p:sp>
    </p:spTree>
    <p:extLst>
      <p:ext uri="{BB962C8B-B14F-4D97-AF65-F5344CB8AC3E}">
        <p14:creationId xmlns:p14="http://schemas.microsoft.com/office/powerpoint/2010/main" val="78212234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D5906B7-8E24-4BF4-805F-7D183DB8B68A}"/>
              </a:ext>
            </a:extLst>
          </p:cNvPr>
          <p:cNvSpPr/>
          <p:nvPr/>
        </p:nvSpPr>
        <p:spPr>
          <a:xfrm>
            <a:off x="300037" y="326589"/>
            <a:ext cx="11591925" cy="5262979"/>
          </a:xfrm>
          <a:prstGeom prst="rect">
            <a:avLst/>
          </a:prstGeom>
        </p:spPr>
        <p:txBody>
          <a:bodyPr wrap="square">
            <a:spAutoFit/>
          </a:bodyPr>
          <a:lstStyle/>
          <a:p>
            <a:r>
              <a:rPr lang="en-US" sz="3600" b="1" dirty="0">
                <a:solidFill>
                  <a:srgbClr val="FF0000"/>
                </a:solidFill>
                <a:latin typeface="medium-content-serif-font"/>
              </a:rPr>
              <a:t>DBSCAN works as such:</a:t>
            </a:r>
          </a:p>
          <a:p>
            <a:endParaRPr lang="en-US" sz="4800" b="1" dirty="0">
              <a:solidFill>
                <a:srgbClr val="FF0000"/>
              </a:solidFill>
              <a:latin typeface="medium-content-serif-font"/>
            </a:endParaRPr>
          </a:p>
          <a:p>
            <a:pPr marL="514350" indent="-514350">
              <a:buFont typeface="+mj-lt"/>
              <a:buAutoNum type="arabicPeriod"/>
            </a:pPr>
            <a:r>
              <a:rPr lang="en-US" sz="2800" dirty="0">
                <a:latin typeface="medium-content-serif-font"/>
              </a:rPr>
              <a:t>Divides the dataset into </a:t>
            </a:r>
            <a:r>
              <a:rPr lang="en-US" sz="2800" i="1" dirty="0">
                <a:latin typeface="medium-content-serif-font"/>
              </a:rPr>
              <a:t>n </a:t>
            </a:r>
            <a:r>
              <a:rPr lang="en-US" sz="2800" dirty="0">
                <a:latin typeface="medium-content-serif-font"/>
              </a:rPr>
              <a:t>dimensions</a:t>
            </a:r>
          </a:p>
          <a:p>
            <a:pPr marL="514350" indent="-514350">
              <a:buFont typeface="+mj-lt"/>
              <a:buAutoNum type="arabicPeriod"/>
            </a:pPr>
            <a:endParaRPr lang="en-US" sz="2800" dirty="0">
              <a:latin typeface="medium-content-serif-font"/>
            </a:endParaRPr>
          </a:p>
          <a:p>
            <a:pPr marL="514350" indent="-514350">
              <a:buFont typeface="+mj-lt"/>
              <a:buAutoNum type="arabicPeriod"/>
            </a:pPr>
            <a:r>
              <a:rPr lang="en-US" sz="2800" dirty="0">
                <a:latin typeface="medium-content-serif-font"/>
              </a:rPr>
              <a:t>For each point in the dataset, DBSCAN forms an </a:t>
            </a:r>
            <a:r>
              <a:rPr lang="en-US" sz="2800" i="1" dirty="0">
                <a:latin typeface="medium-content-serif-font"/>
              </a:rPr>
              <a:t>n </a:t>
            </a:r>
            <a:r>
              <a:rPr lang="en-US" sz="2800" dirty="0">
                <a:latin typeface="medium-content-serif-font"/>
              </a:rPr>
              <a:t>dimensional shape around that data point, and then counts how many data points fall within that shape.</a:t>
            </a:r>
          </a:p>
          <a:p>
            <a:pPr marL="514350" indent="-514350">
              <a:buFont typeface="+mj-lt"/>
              <a:buAutoNum type="arabicPeriod"/>
            </a:pPr>
            <a:endParaRPr lang="en-US" sz="2800" dirty="0">
              <a:latin typeface="medium-content-serif-font"/>
            </a:endParaRPr>
          </a:p>
          <a:p>
            <a:pPr marL="514350" indent="-514350">
              <a:buFont typeface="+mj-lt"/>
              <a:buAutoNum type="arabicPeriod"/>
            </a:pPr>
            <a:r>
              <a:rPr lang="en-US" sz="2800" dirty="0">
                <a:latin typeface="medium-content-serif-font"/>
              </a:rPr>
              <a:t>DBSCAN counts this shape as a </a:t>
            </a:r>
            <a:r>
              <a:rPr lang="en-US" sz="2800" i="1" dirty="0">
                <a:latin typeface="medium-content-serif-font"/>
              </a:rPr>
              <a:t>cluster. </a:t>
            </a:r>
            <a:r>
              <a:rPr lang="en-US" sz="2800" dirty="0">
                <a:latin typeface="medium-content-serif-font"/>
              </a:rPr>
              <a:t>DBSCAN iteratively expands the cluster, by going through each individual point within the cluster, and counting the number of other data points nearby. </a:t>
            </a:r>
            <a:endParaRPr lang="en-US" sz="2800" b="0" i="0" dirty="0">
              <a:effectLst/>
              <a:latin typeface="medium-content-serif-font"/>
            </a:endParaRPr>
          </a:p>
        </p:txBody>
      </p:sp>
    </p:spTree>
    <p:extLst>
      <p:ext uri="{BB962C8B-B14F-4D97-AF65-F5344CB8AC3E}">
        <p14:creationId xmlns:p14="http://schemas.microsoft.com/office/powerpoint/2010/main" val="130192450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s://cdn-images-1.medium.com/max/1800/1*zbm_3K647rvNDmgL6HWUNQ.png">
            <a:extLst>
              <a:ext uri="{FF2B5EF4-FFF2-40B4-BE49-F238E27FC236}">
                <a16:creationId xmlns:a16="http://schemas.microsoft.com/office/drawing/2014/main" id="{77D9D3A3-EF2B-4EE0-960C-65B7C99BE1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96900"/>
            <a:ext cx="12192000" cy="56626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645424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Related image">
            <a:extLst>
              <a:ext uri="{FF2B5EF4-FFF2-40B4-BE49-F238E27FC236}">
                <a16:creationId xmlns:a16="http://schemas.microsoft.com/office/drawing/2014/main" id="{4733A8B9-EF15-4A66-893A-99122E77A00F}"/>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199228" y="320951"/>
            <a:ext cx="11726071" cy="6117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636427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530A1AE-40D0-4ABA-AA4E-C545FADC672F}"/>
              </a:ext>
            </a:extLst>
          </p:cNvPr>
          <p:cNvSpPr/>
          <p:nvPr/>
        </p:nvSpPr>
        <p:spPr>
          <a:xfrm>
            <a:off x="333375" y="253484"/>
            <a:ext cx="11525250" cy="707886"/>
          </a:xfrm>
          <a:prstGeom prst="rect">
            <a:avLst/>
          </a:prstGeom>
          <a:solidFill>
            <a:srgbClr val="FFFF00"/>
          </a:solidFill>
        </p:spPr>
        <p:txBody>
          <a:bodyPr wrap="square">
            <a:spAutoFit/>
          </a:bodyPr>
          <a:lstStyle/>
          <a:p>
            <a:pPr algn="ctr"/>
            <a:r>
              <a:rPr lang="en-US" sz="4000" b="1" dirty="0"/>
              <a:t>Mean shift clustering</a:t>
            </a:r>
          </a:p>
        </p:txBody>
      </p:sp>
      <p:sp>
        <p:nvSpPr>
          <p:cNvPr id="3" name="Rectangle 2">
            <a:extLst>
              <a:ext uri="{FF2B5EF4-FFF2-40B4-BE49-F238E27FC236}">
                <a16:creationId xmlns:a16="http://schemas.microsoft.com/office/drawing/2014/main" id="{85DB3BA2-BD6C-4589-8FF5-C6AA0C34764B}"/>
              </a:ext>
            </a:extLst>
          </p:cNvPr>
          <p:cNvSpPr/>
          <p:nvPr/>
        </p:nvSpPr>
        <p:spPr>
          <a:xfrm>
            <a:off x="333375" y="1384638"/>
            <a:ext cx="11525250" cy="3416320"/>
          </a:xfrm>
          <a:prstGeom prst="rect">
            <a:avLst/>
          </a:prstGeom>
        </p:spPr>
        <p:txBody>
          <a:bodyPr wrap="square">
            <a:spAutoFit/>
          </a:bodyPr>
          <a:lstStyle/>
          <a:p>
            <a:pPr marL="457200" indent="-457200">
              <a:buFont typeface="+mj-lt"/>
              <a:buAutoNum type="arabicPeriod"/>
            </a:pPr>
            <a:r>
              <a:rPr lang="en-US" sz="2400" dirty="0">
                <a:latin typeface="PT Sans"/>
              </a:rPr>
              <a:t>Mean shift is a clustering algorithm that assigns the datapoints to the clusters iteratively by shifting points towards the mode.</a:t>
            </a:r>
          </a:p>
          <a:p>
            <a:pPr marL="457200" indent="-457200">
              <a:buFont typeface="+mj-lt"/>
              <a:buAutoNum type="arabicPeriod"/>
            </a:pPr>
            <a:endParaRPr lang="en-US" sz="2400" dirty="0">
              <a:latin typeface="PT Sans"/>
            </a:endParaRPr>
          </a:p>
          <a:p>
            <a:pPr marL="457200" indent="-457200">
              <a:buFont typeface="+mj-lt"/>
              <a:buAutoNum type="arabicPeriod"/>
            </a:pPr>
            <a:r>
              <a:rPr lang="en-US" sz="2400" dirty="0">
                <a:latin typeface="PT Sans"/>
              </a:rPr>
              <a:t>The mode can be understood as the highest density of datapoints (in the region, in the context of the Mean shift). As such, it is also known as the mode-seeking algorithm.</a:t>
            </a:r>
          </a:p>
          <a:p>
            <a:pPr marL="457200" indent="-457200">
              <a:buFont typeface="+mj-lt"/>
              <a:buAutoNum type="arabicPeriod"/>
            </a:pPr>
            <a:endParaRPr lang="en-US" sz="2400" dirty="0">
              <a:latin typeface="PT Sans"/>
            </a:endParaRPr>
          </a:p>
          <a:p>
            <a:pPr marL="457200" indent="-457200">
              <a:buFont typeface="+mj-lt"/>
              <a:buAutoNum type="arabicPeriod"/>
            </a:pPr>
            <a:r>
              <a:rPr lang="en-US" sz="2400" dirty="0">
                <a:latin typeface="PT Sans"/>
              </a:rPr>
              <a:t> Mean shift algorithm has applications in the field of image processing and computer vision.</a:t>
            </a:r>
            <a:endParaRPr lang="en-US" sz="2400" dirty="0"/>
          </a:p>
        </p:txBody>
      </p:sp>
    </p:spTree>
    <p:extLst>
      <p:ext uri="{BB962C8B-B14F-4D97-AF65-F5344CB8AC3E}">
        <p14:creationId xmlns:p14="http://schemas.microsoft.com/office/powerpoint/2010/main" val="335244749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2F50A53-0345-49F4-B4D3-85824169A76A}"/>
              </a:ext>
            </a:extLst>
          </p:cNvPr>
          <p:cNvSpPr/>
          <p:nvPr/>
        </p:nvSpPr>
        <p:spPr>
          <a:xfrm>
            <a:off x="333375" y="186809"/>
            <a:ext cx="11525250" cy="707886"/>
          </a:xfrm>
          <a:prstGeom prst="rect">
            <a:avLst/>
          </a:prstGeom>
          <a:solidFill>
            <a:srgbClr val="FFFF00"/>
          </a:solidFill>
        </p:spPr>
        <p:txBody>
          <a:bodyPr wrap="square">
            <a:spAutoFit/>
          </a:bodyPr>
          <a:lstStyle/>
          <a:p>
            <a:pPr algn="ctr"/>
            <a:r>
              <a:rPr lang="en-US" sz="4000" b="1" dirty="0"/>
              <a:t>Mean shift clustering</a:t>
            </a:r>
          </a:p>
        </p:txBody>
      </p:sp>
      <p:sp>
        <p:nvSpPr>
          <p:cNvPr id="3" name="Rectangle 2">
            <a:extLst>
              <a:ext uri="{FF2B5EF4-FFF2-40B4-BE49-F238E27FC236}">
                <a16:creationId xmlns:a16="http://schemas.microsoft.com/office/drawing/2014/main" id="{473B9EB9-7D40-48ED-A633-3F05965443C0}"/>
              </a:ext>
            </a:extLst>
          </p:cNvPr>
          <p:cNvSpPr/>
          <p:nvPr/>
        </p:nvSpPr>
        <p:spPr>
          <a:xfrm>
            <a:off x="333375" y="1144965"/>
            <a:ext cx="11525250" cy="4893647"/>
          </a:xfrm>
          <a:prstGeom prst="rect">
            <a:avLst/>
          </a:prstGeom>
        </p:spPr>
        <p:txBody>
          <a:bodyPr wrap="square">
            <a:spAutoFit/>
          </a:bodyPr>
          <a:lstStyle/>
          <a:p>
            <a:pPr marL="342900" indent="-342900" algn="just">
              <a:buFont typeface="+mj-lt"/>
              <a:buAutoNum type="arabicPeriod"/>
            </a:pPr>
            <a:r>
              <a:rPr lang="en-US" sz="2400" dirty="0">
                <a:latin typeface="PT Sans"/>
              </a:rPr>
              <a:t>Given a set of datapoints, the algorithm iteratively assign each datapoint towards the closest cluster centroid.</a:t>
            </a:r>
          </a:p>
          <a:p>
            <a:pPr marL="342900" indent="-342900" algn="just">
              <a:buFont typeface="+mj-lt"/>
              <a:buAutoNum type="arabicPeriod"/>
            </a:pPr>
            <a:endParaRPr lang="en-US" sz="2400" dirty="0">
              <a:latin typeface="PT Sans"/>
            </a:endParaRPr>
          </a:p>
          <a:p>
            <a:pPr marL="342900" indent="-342900" algn="just">
              <a:buFont typeface="+mj-lt"/>
              <a:buAutoNum type="arabicPeriod"/>
            </a:pPr>
            <a:r>
              <a:rPr lang="en-US" sz="2400" dirty="0">
                <a:latin typeface="PT Sans"/>
              </a:rPr>
              <a:t>The direction to the closest cluster centroid is determined by where most of the points nearby are at. So each iteration each data point will move closer to where the most points are at, which is or will lead to the cluster center. </a:t>
            </a:r>
          </a:p>
          <a:p>
            <a:pPr marL="342900" indent="-342900" algn="just">
              <a:buFont typeface="+mj-lt"/>
              <a:buAutoNum type="arabicPeriod"/>
            </a:pPr>
            <a:endParaRPr lang="en-US" sz="2400" dirty="0">
              <a:latin typeface="PT Sans"/>
            </a:endParaRPr>
          </a:p>
          <a:p>
            <a:pPr marL="342900" indent="-342900" algn="just">
              <a:buFont typeface="+mj-lt"/>
              <a:buAutoNum type="arabicPeriod"/>
            </a:pPr>
            <a:r>
              <a:rPr lang="en-US" sz="2400" dirty="0">
                <a:latin typeface="PT Sans"/>
              </a:rPr>
              <a:t>When the algorithm stops, each point is assigned to a cluster.</a:t>
            </a:r>
          </a:p>
          <a:p>
            <a:pPr marL="342900" indent="-342900" algn="just">
              <a:buFont typeface="+mj-lt"/>
              <a:buAutoNum type="arabicPeriod"/>
            </a:pPr>
            <a:endParaRPr lang="en-US" sz="2400" dirty="0">
              <a:latin typeface="PT Sans"/>
            </a:endParaRPr>
          </a:p>
          <a:p>
            <a:pPr marL="342900" indent="-342900" algn="just">
              <a:buFont typeface="+mj-lt"/>
              <a:buAutoNum type="arabicPeriod"/>
            </a:pPr>
            <a:r>
              <a:rPr lang="en-US" sz="2400" dirty="0">
                <a:latin typeface="PT Sans"/>
              </a:rPr>
              <a:t>Unlike the popular K-Means algorithm, </a:t>
            </a:r>
            <a:r>
              <a:rPr lang="en-US" sz="2400" dirty="0" err="1">
                <a:latin typeface="PT Sans"/>
              </a:rPr>
              <a:t>meanshift</a:t>
            </a:r>
            <a:r>
              <a:rPr lang="en-US" sz="2400" dirty="0">
                <a:latin typeface="PT Sans"/>
              </a:rPr>
              <a:t> does not require specifying the number of clusters in advance. </a:t>
            </a:r>
          </a:p>
          <a:p>
            <a:pPr marL="342900" indent="-342900" algn="just">
              <a:buFont typeface="+mj-lt"/>
              <a:buAutoNum type="arabicPeriod"/>
            </a:pPr>
            <a:endParaRPr lang="en-US" sz="2400" dirty="0">
              <a:latin typeface="PT Sans"/>
            </a:endParaRPr>
          </a:p>
          <a:p>
            <a:pPr marL="342900" indent="-342900" algn="just">
              <a:buFont typeface="+mj-lt"/>
              <a:buAutoNum type="arabicPeriod"/>
            </a:pPr>
            <a:r>
              <a:rPr lang="en-US" sz="2400" dirty="0">
                <a:latin typeface="PT Sans"/>
              </a:rPr>
              <a:t>The number of clusters is determined by the algorithm with respect to the data.</a:t>
            </a:r>
            <a:endParaRPr lang="en-US" sz="2400" b="0" i="0" dirty="0">
              <a:effectLst/>
              <a:latin typeface="PT Sans"/>
            </a:endParaRPr>
          </a:p>
        </p:txBody>
      </p:sp>
    </p:spTree>
    <p:extLst>
      <p:ext uri="{BB962C8B-B14F-4D97-AF65-F5344CB8AC3E}">
        <p14:creationId xmlns:p14="http://schemas.microsoft.com/office/powerpoint/2010/main" val="35658737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20" name="Picture 4" descr="https://spin.atomicobject.com/wp-content/uploads/ms_2d_bw_.8.gif">
            <a:extLst>
              <a:ext uri="{FF2B5EF4-FFF2-40B4-BE49-F238E27FC236}">
                <a16:creationId xmlns:a16="http://schemas.microsoft.com/office/drawing/2014/main" id="{C8D4C13E-B777-4EBD-90CB-ED09CC09B0D3}"/>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1271588" y="23813"/>
            <a:ext cx="9648825" cy="6810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54365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857522E-E7E8-4B13-AAEA-3D90FD2D060F}"/>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62"/>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Freeform 19">
            <a:extLst>
              <a:ext uri="{FF2B5EF4-FFF2-40B4-BE49-F238E27FC236}">
                <a16:creationId xmlns:a16="http://schemas.microsoft.com/office/drawing/2014/main" id="{51A5673D-423E-4E5D-B642-77D39FECBD1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6487116" cy="6858000"/>
          </a:xfrm>
          <a:custGeom>
            <a:avLst/>
            <a:gdLst>
              <a:gd name="connsiteX0" fmla="*/ 0 w 6487116"/>
              <a:gd name="connsiteY0" fmla="*/ 0 h 6858000"/>
              <a:gd name="connsiteX1" fmla="*/ 1850111 w 6487116"/>
              <a:gd name="connsiteY1" fmla="*/ 0 h 6858000"/>
              <a:gd name="connsiteX2" fmla="*/ 6487116 w 6487116"/>
              <a:gd name="connsiteY2" fmla="*/ 0 h 6858000"/>
              <a:gd name="connsiteX3" fmla="*/ 6487116 w 6487116"/>
              <a:gd name="connsiteY3" fmla="*/ 1900238 h 6858000"/>
              <a:gd name="connsiteX4" fmla="*/ 6116700 w 6487116"/>
              <a:gd name="connsiteY4" fmla="*/ 2178050 h 6858000"/>
              <a:gd name="connsiteX5" fmla="*/ 6112466 w 6487116"/>
              <a:gd name="connsiteY5" fmla="*/ 2184400 h 6858000"/>
              <a:gd name="connsiteX6" fmla="*/ 6106116 w 6487116"/>
              <a:gd name="connsiteY6" fmla="*/ 2193925 h 6858000"/>
              <a:gd name="connsiteX7" fmla="*/ 6099766 w 6487116"/>
              <a:gd name="connsiteY7" fmla="*/ 2201863 h 6858000"/>
              <a:gd name="connsiteX8" fmla="*/ 6099766 w 6487116"/>
              <a:gd name="connsiteY8" fmla="*/ 2211388 h 6858000"/>
              <a:gd name="connsiteX9" fmla="*/ 6099766 w 6487116"/>
              <a:gd name="connsiteY9" fmla="*/ 2220913 h 6858000"/>
              <a:gd name="connsiteX10" fmla="*/ 6106116 w 6487116"/>
              <a:gd name="connsiteY10" fmla="*/ 2228850 h 6858000"/>
              <a:gd name="connsiteX11" fmla="*/ 6112466 w 6487116"/>
              <a:gd name="connsiteY11" fmla="*/ 2238375 h 6858000"/>
              <a:gd name="connsiteX12" fmla="*/ 6116700 w 6487116"/>
              <a:gd name="connsiteY12" fmla="*/ 2244725 h 6858000"/>
              <a:gd name="connsiteX13" fmla="*/ 6487116 w 6487116"/>
              <a:gd name="connsiteY13" fmla="*/ 2522538 h 6858000"/>
              <a:gd name="connsiteX14" fmla="*/ 6487116 w 6487116"/>
              <a:gd name="connsiteY14" fmla="*/ 6858000 h 6858000"/>
              <a:gd name="connsiteX15" fmla="*/ 1850111 w 6487116"/>
              <a:gd name="connsiteY15" fmla="*/ 6858000 h 6858000"/>
              <a:gd name="connsiteX16" fmla="*/ 0 w 6487116"/>
              <a:gd name="connsiteY1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487116" h="6858000">
                <a:moveTo>
                  <a:pt x="0" y="0"/>
                </a:moveTo>
                <a:lnTo>
                  <a:pt x="1850111" y="0"/>
                </a:lnTo>
                <a:lnTo>
                  <a:pt x="6487116" y="0"/>
                </a:lnTo>
                <a:lnTo>
                  <a:pt x="6487116" y="1900238"/>
                </a:lnTo>
                <a:lnTo>
                  <a:pt x="6116700" y="2178050"/>
                </a:lnTo>
                <a:lnTo>
                  <a:pt x="6112466" y="2184400"/>
                </a:lnTo>
                <a:lnTo>
                  <a:pt x="6106116" y="2193925"/>
                </a:lnTo>
                <a:lnTo>
                  <a:pt x="6099766" y="2201863"/>
                </a:lnTo>
                <a:lnTo>
                  <a:pt x="6099766" y="2211388"/>
                </a:lnTo>
                <a:lnTo>
                  <a:pt x="6099766" y="2220913"/>
                </a:lnTo>
                <a:lnTo>
                  <a:pt x="6106116" y="2228850"/>
                </a:lnTo>
                <a:lnTo>
                  <a:pt x="6112466" y="2238375"/>
                </a:lnTo>
                <a:lnTo>
                  <a:pt x="6116700" y="2244725"/>
                </a:lnTo>
                <a:lnTo>
                  <a:pt x="6487116" y="2522538"/>
                </a:lnTo>
                <a:lnTo>
                  <a:pt x="6487116" y="6858000"/>
                </a:lnTo>
                <a:lnTo>
                  <a:pt x="1850111" y="6858000"/>
                </a:ln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Rounded Rectangle 15">
            <a:extLst>
              <a:ext uri="{FF2B5EF4-FFF2-40B4-BE49-F238E27FC236}">
                <a16:creationId xmlns:a16="http://schemas.microsoft.com/office/drawing/2014/main" id="{BB08DC4E-794F-43A6-9197-15C12A7E593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28932" y="958640"/>
            <a:ext cx="4419604" cy="4945244"/>
          </a:xfrm>
          <a:prstGeom prst="roundRect">
            <a:avLst>
              <a:gd name="adj" fmla="val 3513"/>
            </a:avLst>
          </a:prstGeom>
          <a:solidFill>
            <a:srgbClr val="FFFFFF"/>
          </a:solid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close up of a ball&#10;&#10;Description generated with high confidence">
            <a:extLst>
              <a:ext uri="{FF2B5EF4-FFF2-40B4-BE49-F238E27FC236}">
                <a16:creationId xmlns:a16="http://schemas.microsoft.com/office/drawing/2014/main" id="{4A618030-59DF-4E72-8896-38C339788A88}"/>
              </a:ext>
            </a:extLst>
          </p:cNvPr>
          <p:cNvPicPr>
            <a:picLocks noChangeAspect="1"/>
          </p:cNvPicPr>
          <p:nvPr/>
        </p:nvPicPr>
        <p:blipFill rotWithShape="1">
          <a:blip r:embed="rId2">
            <a:extLst>
              <a:ext uri="{28A0092B-C50C-407E-A947-70E740481C1C}">
                <a14:useLocalDpi xmlns:a14="http://schemas.microsoft.com/office/drawing/2010/main" val="0"/>
              </a:ext>
            </a:extLst>
          </a:blip>
          <a:srcRect l="9416"/>
          <a:stretch/>
        </p:blipFill>
        <p:spPr>
          <a:xfrm>
            <a:off x="7410517" y="1258529"/>
            <a:ext cx="3832042" cy="4330205"/>
          </a:xfrm>
          <a:prstGeom prst="rect">
            <a:avLst/>
          </a:prstGeom>
        </p:spPr>
      </p:pic>
      <p:sp>
        <p:nvSpPr>
          <p:cNvPr id="2" name="Title 1">
            <a:extLst>
              <a:ext uri="{FF2B5EF4-FFF2-40B4-BE49-F238E27FC236}">
                <a16:creationId xmlns:a16="http://schemas.microsoft.com/office/drawing/2014/main" id="{FE6B597A-5879-4DCE-B915-EE78F24F2E5B}"/>
              </a:ext>
            </a:extLst>
          </p:cNvPr>
          <p:cNvSpPr>
            <a:spLocks noGrp="1"/>
          </p:cNvSpPr>
          <p:nvPr>
            <p:ph type="title"/>
          </p:nvPr>
        </p:nvSpPr>
        <p:spPr>
          <a:xfrm>
            <a:off x="838200" y="365125"/>
            <a:ext cx="4908082" cy="1325563"/>
          </a:xfrm>
        </p:spPr>
        <p:txBody>
          <a:bodyPr>
            <a:normAutofit/>
          </a:bodyPr>
          <a:lstStyle/>
          <a:p>
            <a:r>
              <a:rPr lang="en-US" sz="4000"/>
              <a:t>K-Means Clustering Working</a:t>
            </a:r>
          </a:p>
        </p:txBody>
      </p:sp>
      <p:sp>
        <p:nvSpPr>
          <p:cNvPr id="3" name="Content Placeholder 2">
            <a:extLst>
              <a:ext uri="{FF2B5EF4-FFF2-40B4-BE49-F238E27FC236}">
                <a16:creationId xmlns:a16="http://schemas.microsoft.com/office/drawing/2014/main" id="{EC25814C-77AC-43F6-9865-96DE0C086828}"/>
              </a:ext>
            </a:extLst>
          </p:cNvPr>
          <p:cNvSpPr>
            <a:spLocks noGrp="1"/>
          </p:cNvSpPr>
          <p:nvPr>
            <p:ph idx="1"/>
          </p:nvPr>
        </p:nvSpPr>
        <p:spPr>
          <a:xfrm>
            <a:off x="838200" y="1825625"/>
            <a:ext cx="4908082" cy="4351338"/>
          </a:xfrm>
        </p:spPr>
        <p:txBody>
          <a:bodyPr>
            <a:normAutofit/>
          </a:bodyPr>
          <a:lstStyle/>
          <a:p>
            <a:pPr marL="0" indent="0">
              <a:buNone/>
            </a:pPr>
            <a:r>
              <a:rPr lang="en-US" dirty="0"/>
              <a:t>This algorithm works in these 5 steps :</a:t>
            </a:r>
          </a:p>
          <a:p>
            <a:r>
              <a:rPr lang="en-US" dirty="0"/>
              <a:t>Specify the desired number of clusters K : Let us choose k=2 for these 5 data points in 2-D space.</a:t>
            </a:r>
          </a:p>
        </p:txBody>
      </p:sp>
    </p:spTree>
    <p:extLst>
      <p:ext uri="{BB962C8B-B14F-4D97-AF65-F5344CB8AC3E}">
        <p14:creationId xmlns:p14="http://schemas.microsoft.com/office/powerpoint/2010/main" val="272109801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4150DF9-8155-4943-8AD3-0FF8E50ADF4A}"/>
              </a:ext>
            </a:extLst>
          </p:cNvPr>
          <p:cNvSpPr/>
          <p:nvPr/>
        </p:nvSpPr>
        <p:spPr>
          <a:xfrm>
            <a:off x="0" y="343585"/>
            <a:ext cx="12192000" cy="584775"/>
          </a:xfrm>
          <a:prstGeom prst="rect">
            <a:avLst/>
          </a:prstGeom>
          <a:solidFill>
            <a:srgbClr val="FFFF00"/>
          </a:solidFill>
        </p:spPr>
        <p:txBody>
          <a:bodyPr wrap="square">
            <a:spAutoFit/>
          </a:bodyPr>
          <a:lstStyle/>
          <a:p>
            <a:pPr algn="ctr"/>
            <a:r>
              <a:rPr lang="en-US" sz="3200" b="1" dirty="0"/>
              <a:t>Principle Component Analysis : Dimensionality Reduction Technique</a:t>
            </a:r>
          </a:p>
        </p:txBody>
      </p:sp>
      <p:sp>
        <p:nvSpPr>
          <p:cNvPr id="3" name="Rectangle 2">
            <a:extLst>
              <a:ext uri="{FF2B5EF4-FFF2-40B4-BE49-F238E27FC236}">
                <a16:creationId xmlns:a16="http://schemas.microsoft.com/office/drawing/2014/main" id="{4ACEAD94-8715-4BA9-908B-790E53D9AEC7}"/>
              </a:ext>
            </a:extLst>
          </p:cNvPr>
          <p:cNvSpPr/>
          <p:nvPr/>
        </p:nvSpPr>
        <p:spPr>
          <a:xfrm>
            <a:off x="314325" y="1213038"/>
            <a:ext cx="11563350" cy="5509200"/>
          </a:xfrm>
          <a:prstGeom prst="rect">
            <a:avLst/>
          </a:prstGeom>
        </p:spPr>
        <p:txBody>
          <a:bodyPr wrap="square">
            <a:spAutoFit/>
          </a:bodyPr>
          <a:lstStyle/>
          <a:p>
            <a:pPr marL="514350" indent="-514350">
              <a:buFont typeface="+mj-lt"/>
              <a:buAutoNum type="arabicPeriod"/>
            </a:pPr>
            <a:r>
              <a:rPr lang="en-US" sz="3200" dirty="0">
                <a:latin typeface="medium-content-serif-font"/>
              </a:rPr>
              <a:t>This technique extracts some amount of features from the original dataset.</a:t>
            </a:r>
          </a:p>
          <a:p>
            <a:pPr marL="514350" indent="-514350">
              <a:buFont typeface="+mj-lt"/>
              <a:buAutoNum type="arabicPeriod"/>
            </a:pPr>
            <a:endParaRPr lang="en-US" sz="3200" dirty="0">
              <a:latin typeface="medium-content-serif-font"/>
            </a:endParaRPr>
          </a:p>
          <a:p>
            <a:pPr marL="514350" indent="-514350">
              <a:buFont typeface="+mj-lt"/>
              <a:buAutoNum type="arabicPeriod"/>
            </a:pPr>
            <a:r>
              <a:rPr lang="en-US" sz="3200" dirty="0">
                <a:latin typeface="medium-content-serif-font"/>
              </a:rPr>
              <a:t>These extracted features/variables are called Principal Components. </a:t>
            </a:r>
          </a:p>
          <a:p>
            <a:pPr marL="514350" indent="-514350">
              <a:buFont typeface="+mj-lt"/>
              <a:buAutoNum type="arabicPeriod"/>
            </a:pPr>
            <a:endParaRPr lang="en-US" sz="3200" dirty="0">
              <a:latin typeface="medium-content-serif-font"/>
            </a:endParaRPr>
          </a:p>
          <a:p>
            <a:pPr marL="514350" indent="-514350">
              <a:buFont typeface="+mj-lt"/>
              <a:buAutoNum type="arabicPeriod"/>
            </a:pPr>
            <a:r>
              <a:rPr lang="en-US" sz="3200" dirty="0">
                <a:latin typeface="medium-content-serif-font"/>
              </a:rPr>
              <a:t>The main motive behind this technique is to extract a low dimensional set of features from a high dimensional dataset. </a:t>
            </a:r>
          </a:p>
          <a:p>
            <a:pPr marL="514350" indent="-514350">
              <a:buFont typeface="+mj-lt"/>
              <a:buAutoNum type="arabicPeriod"/>
            </a:pPr>
            <a:endParaRPr lang="en-US" sz="3200" dirty="0">
              <a:latin typeface="medium-content-serif-font"/>
            </a:endParaRPr>
          </a:p>
          <a:p>
            <a:pPr marL="514350" indent="-514350">
              <a:buFont typeface="+mj-lt"/>
              <a:buAutoNum type="arabicPeriod"/>
            </a:pPr>
            <a:r>
              <a:rPr lang="en-US" sz="3200" dirty="0">
                <a:latin typeface="medium-content-serif-font"/>
              </a:rPr>
              <a:t>It is more useful when we are dealing with 3 or high dimensional data.</a:t>
            </a:r>
            <a:endParaRPr lang="en-US" sz="3200" b="0" i="0" dirty="0">
              <a:effectLst/>
              <a:latin typeface="medium-content-serif-font"/>
            </a:endParaRPr>
          </a:p>
        </p:txBody>
      </p:sp>
    </p:spTree>
    <p:extLst>
      <p:ext uri="{BB962C8B-B14F-4D97-AF65-F5344CB8AC3E}">
        <p14:creationId xmlns:p14="http://schemas.microsoft.com/office/powerpoint/2010/main" val="185144575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29D315C-666D-4BA7-8C7D-28564D36E267}"/>
              </a:ext>
            </a:extLst>
          </p:cNvPr>
          <p:cNvSpPr>
            <a:spLocks noGrp="1"/>
          </p:cNvSpPr>
          <p:nvPr>
            <p:ph idx="1"/>
          </p:nvPr>
        </p:nvSpPr>
        <p:spPr>
          <a:xfrm>
            <a:off x="714375" y="2082006"/>
            <a:ext cx="10515600" cy="4351338"/>
          </a:xfrm>
        </p:spPr>
        <p:txBody>
          <a:bodyPr/>
          <a:lstStyle/>
          <a:p>
            <a:endParaRPr lang="en-US" dirty="0">
              <a:latin typeface="medium-content-serif-font"/>
            </a:endParaRPr>
          </a:p>
          <a:p>
            <a:r>
              <a:rPr lang="en-US" dirty="0">
                <a:latin typeface="medium-content-serif-font"/>
              </a:rPr>
              <a:t>If we want to perform this technique, then the matrix must contain numeric and standardize data.</a:t>
            </a:r>
          </a:p>
          <a:p>
            <a:r>
              <a:rPr lang="en-US" dirty="0">
                <a:latin typeface="medium-content-serif-font"/>
              </a:rPr>
              <a:t>PCA is a linear combination of original variables.</a:t>
            </a:r>
          </a:p>
          <a:p>
            <a:r>
              <a:rPr lang="en-US" dirty="0">
                <a:latin typeface="medium-content-serif-font"/>
              </a:rPr>
              <a:t>The first principal component should explain the maximum variance in the dataset.</a:t>
            </a:r>
          </a:p>
          <a:p>
            <a:r>
              <a:rPr lang="en-US" dirty="0">
                <a:latin typeface="medium-content-serif-font"/>
              </a:rPr>
              <a:t>And the remaining variance is being explained by the second principal component. These components are uncorrelated, and the cycle goes on.</a:t>
            </a:r>
          </a:p>
          <a:p>
            <a:pPr marL="0" indent="0">
              <a:buNone/>
            </a:pPr>
            <a:endParaRPr lang="en-US" dirty="0"/>
          </a:p>
        </p:txBody>
      </p:sp>
      <p:sp>
        <p:nvSpPr>
          <p:cNvPr id="4" name="Rectangle 3">
            <a:extLst>
              <a:ext uri="{FF2B5EF4-FFF2-40B4-BE49-F238E27FC236}">
                <a16:creationId xmlns:a16="http://schemas.microsoft.com/office/drawing/2014/main" id="{29D5ADB4-764C-444A-A6FB-70B36CA8A876}"/>
              </a:ext>
            </a:extLst>
          </p:cNvPr>
          <p:cNvSpPr/>
          <p:nvPr/>
        </p:nvSpPr>
        <p:spPr>
          <a:xfrm>
            <a:off x="0" y="210235"/>
            <a:ext cx="12192000" cy="584775"/>
          </a:xfrm>
          <a:prstGeom prst="rect">
            <a:avLst/>
          </a:prstGeom>
          <a:solidFill>
            <a:srgbClr val="FFFF00"/>
          </a:solidFill>
        </p:spPr>
        <p:txBody>
          <a:bodyPr wrap="square">
            <a:spAutoFit/>
          </a:bodyPr>
          <a:lstStyle/>
          <a:p>
            <a:pPr algn="ctr"/>
            <a:r>
              <a:rPr lang="en-US" sz="3200" b="1" dirty="0"/>
              <a:t>Principle Component Analysis : Dimensionality Reduction Technique</a:t>
            </a:r>
          </a:p>
        </p:txBody>
      </p:sp>
      <p:sp>
        <p:nvSpPr>
          <p:cNvPr id="5" name="Rectangle 4">
            <a:extLst>
              <a:ext uri="{FF2B5EF4-FFF2-40B4-BE49-F238E27FC236}">
                <a16:creationId xmlns:a16="http://schemas.microsoft.com/office/drawing/2014/main" id="{D77AA2A4-A946-4A43-9F6C-597994E34D44}"/>
              </a:ext>
            </a:extLst>
          </p:cNvPr>
          <p:cNvSpPr/>
          <p:nvPr/>
        </p:nvSpPr>
        <p:spPr>
          <a:xfrm>
            <a:off x="0" y="1448485"/>
            <a:ext cx="12192000" cy="954107"/>
          </a:xfrm>
          <a:prstGeom prst="rect">
            <a:avLst/>
          </a:prstGeom>
        </p:spPr>
        <p:txBody>
          <a:bodyPr wrap="square">
            <a:spAutoFit/>
          </a:bodyPr>
          <a:lstStyle/>
          <a:p>
            <a:r>
              <a:rPr lang="en-US" sz="2800" b="1" dirty="0">
                <a:latin typeface="medium-content-serif-font"/>
              </a:rPr>
              <a:t>If we want to perform this technique, then the matrix must contain numeric and standardize data.</a:t>
            </a:r>
            <a:endParaRPr lang="en-US" sz="2800" b="1" dirty="0"/>
          </a:p>
        </p:txBody>
      </p:sp>
    </p:spTree>
    <p:extLst>
      <p:ext uri="{BB962C8B-B14F-4D97-AF65-F5344CB8AC3E}">
        <p14:creationId xmlns:p14="http://schemas.microsoft.com/office/powerpoint/2010/main" val="337458982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215560D-1AC5-4D56-82EF-42C87799B8F6}"/>
              </a:ext>
            </a:extLst>
          </p:cNvPr>
          <p:cNvSpPr>
            <a:spLocks noGrp="1"/>
          </p:cNvSpPr>
          <p:nvPr>
            <p:ph idx="1"/>
          </p:nvPr>
        </p:nvSpPr>
        <p:spPr>
          <a:xfrm>
            <a:off x="838200" y="1158875"/>
            <a:ext cx="10515600" cy="5613400"/>
          </a:xfrm>
        </p:spPr>
        <p:txBody>
          <a:bodyPr>
            <a:normAutofit/>
          </a:bodyPr>
          <a:lstStyle/>
          <a:p>
            <a:r>
              <a:rPr lang="en-US" sz="3200" dirty="0"/>
              <a:t>Face Recognition</a:t>
            </a:r>
          </a:p>
          <a:p>
            <a:r>
              <a:rPr lang="en-US" sz="3200" dirty="0"/>
              <a:t>Image Compression</a:t>
            </a:r>
          </a:p>
          <a:p>
            <a:r>
              <a:rPr lang="en-US" sz="3200" dirty="0"/>
              <a:t>Gene Expression Analysis</a:t>
            </a:r>
          </a:p>
          <a:p>
            <a:r>
              <a:rPr lang="en-US" altLang="en-US" sz="3200" dirty="0"/>
              <a:t>Data Reduction</a:t>
            </a:r>
          </a:p>
          <a:p>
            <a:r>
              <a:rPr lang="en-US" altLang="en-US" sz="3200" dirty="0"/>
              <a:t>Data Classification</a:t>
            </a:r>
          </a:p>
          <a:p>
            <a:r>
              <a:rPr lang="en-US" altLang="en-US" sz="3200" dirty="0"/>
              <a:t>Trend Analysis</a:t>
            </a:r>
          </a:p>
          <a:p>
            <a:r>
              <a:rPr lang="en-US" altLang="en-US" sz="3200" dirty="0"/>
              <a:t>Factor Analysis</a:t>
            </a:r>
          </a:p>
          <a:p>
            <a:r>
              <a:rPr lang="en-US" altLang="en-US" sz="3200" dirty="0"/>
              <a:t>Noise Reduction</a:t>
            </a:r>
          </a:p>
          <a:p>
            <a:endParaRPr lang="en-US" sz="3600" dirty="0"/>
          </a:p>
          <a:p>
            <a:endParaRPr lang="en-US" sz="3600" dirty="0"/>
          </a:p>
        </p:txBody>
      </p:sp>
      <p:sp>
        <p:nvSpPr>
          <p:cNvPr id="6" name="Rectangle 5">
            <a:extLst>
              <a:ext uri="{FF2B5EF4-FFF2-40B4-BE49-F238E27FC236}">
                <a16:creationId xmlns:a16="http://schemas.microsoft.com/office/drawing/2014/main" id="{AE3553CF-0CB6-458C-95A4-62AAA73F1B74}"/>
              </a:ext>
            </a:extLst>
          </p:cNvPr>
          <p:cNvSpPr/>
          <p:nvPr/>
        </p:nvSpPr>
        <p:spPr>
          <a:xfrm>
            <a:off x="0" y="276910"/>
            <a:ext cx="12192000" cy="584775"/>
          </a:xfrm>
          <a:prstGeom prst="rect">
            <a:avLst/>
          </a:prstGeom>
          <a:solidFill>
            <a:srgbClr val="FFFF00"/>
          </a:solidFill>
        </p:spPr>
        <p:txBody>
          <a:bodyPr wrap="square">
            <a:spAutoFit/>
          </a:bodyPr>
          <a:lstStyle/>
          <a:p>
            <a:pPr algn="ctr"/>
            <a:r>
              <a:rPr lang="en-US" sz="3200" b="1" dirty="0"/>
              <a:t>PCA : Dimensionality Reduction : Applications</a:t>
            </a:r>
          </a:p>
        </p:txBody>
      </p:sp>
      <p:pic>
        <p:nvPicPr>
          <p:cNvPr id="19458" name="Picture 2" descr="Image result for pca dimensionality reduction">
            <a:extLst>
              <a:ext uri="{FF2B5EF4-FFF2-40B4-BE49-F238E27FC236}">
                <a16:creationId xmlns:a16="http://schemas.microsoft.com/office/drawing/2014/main" id="{58892AA4-A34E-412A-84AD-6965417254C9}"/>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5619750" y="1368607"/>
            <a:ext cx="6086475" cy="49680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664917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E8CD99-1CB6-4EAD-89F2-2D3DFA6AA5DE}"/>
              </a:ext>
            </a:extLst>
          </p:cNvPr>
          <p:cNvSpPr>
            <a:spLocks noGrp="1"/>
          </p:cNvSpPr>
          <p:nvPr>
            <p:ph type="title"/>
          </p:nvPr>
        </p:nvSpPr>
        <p:spPr/>
        <p:txBody>
          <a:bodyPr/>
          <a:lstStyle/>
          <a:p>
            <a:r>
              <a:rPr lang="en-US" altLang="zh-TW" dirty="0">
                <a:solidFill>
                  <a:schemeClr val="tx1"/>
                </a:solidFill>
                <a:ea typeface="PMingLiU" panose="02020500000000000000" pitchFamily="18" charset="-120"/>
              </a:rPr>
              <a:t>Steps of PCA :-</a:t>
            </a:r>
            <a:endParaRPr lang="en-US" dirty="0">
              <a:solidFill>
                <a:schemeClr val="tx1"/>
              </a:solidFill>
            </a:endParaRPr>
          </a:p>
        </p:txBody>
      </p:sp>
      <p:sp>
        <p:nvSpPr>
          <p:cNvPr id="3" name="Content Placeholder 2">
            <a:extLst>
              <a:ext uri="{FF2B5EF4-FFF2-40B4-BE49-F238E27FC236}">
                <a16:creationId xmlns:a16="http://schemas.microsoft.com/office/drawing/2014/main" id="{67473E0E-F1D0-4BF4-8227-1E5C948F692F}"/>
              </a:ext>
            </a:extLst>
          </p:cNvPr>
          <p:cNvSpPr>
            <a:spLocks noGrp="1"/>
          </p:cNvSpPr>
          <p:nvPr>
            <p:ph idx="1"/>
          </p:nvPr>
        </p:nvSpPr>
        <p:spPr/>
        <p:txBody>
          <a:bodyPr/>
          <a:lstStyle/>
          <a:p>
            <a:r>
              <a:rPr lang="en-US" altLang="zh-TW" sz="2800" dirty="0">
                <a:ea typeface="PMingLiU" panose="02020500000000000000" pitchFamily="18" charset="-120"/>
              </a:rPr>
              <a:t>Let      be the mean vector (taking the mean of all rows)</a:t>
            </a:r>
          </a:p>
          <a:p>
            <a:r>
              <a:rPr lang="en-US" altLang="zh-TW" sz="2800" dirty="0">
                <a:ea typeface="PMingLiU" panose="02020500000000000000" pitchFamily="18" charset="-120"/>
              </a:rPr>
              <a:t>Adjust the original data by the mean</a:t>
            </a:r>
          </a:p>
          <a:p>
            <a:pPr lvl="1">
              <a:buFontTx/>
              <a:buNone/>
            </a:pPr>
            <a:r>
              <a:rPr lang="en-US" altLang="zh-TW" sz="2400" dirty="0">
                <a:ea typeface="PMingLiU" panose="02020500000000000000" pitchFamily="18" charset="-120"/>
              </a:rPr>
              <a:t>X</a:t>
            </a:r>
            <a:r>
              <a:rPr lang="en-US" altLang="zh-TW" sz="2400" dirty="0">
                <a:latin typeface="Tahoma" panose="020B0604030504040204" pitchFamily="34" charset="0"/>
                <a:ea typeface="PMingLiU" panose="02020500000000000000" pitchFamily="18" charset="-120"/>
              </a:rPr>
              <a:t>’</a:t>
            </a:r>
            <a:r>
              <a:rPr lang="en-US" altLang="zh-TW" sz="2400" dirty="0">
                <a:ea typeface="PMingLiU" panose="02020500000000000000" pitchFamily="18" charset="-120"/>
              </a:rPr>
              <a:t> = X </a:t>
            </a:r>
            <a:r>
              <a:rPr lang="en-US" altLang="zh-TW" sz="2400" dirty="0">
                <a:latin typeface="Tahoma" panose="020B0604030504040204" pitchFamily="34" charset="0"/>
                <a:ea typeface="PMingLiU" panose="02020500000000000000" pitchFamily="18" charset="-120"/>
              </a:rPr>
              <a:t>–</a:t>
            </a:r>
            <a:r>
              <a:rPr lang="en-US" altLang="zh-TW" sz="2400" dirty="0">
                <a:ea typeface="PMingLiU" panose="02020500000000000000" pitchFamily="18" charset="-120"/>
              </a:rPr>
              <a:t> </a:t>
            </a:r>
          </a:p>
          <a:p>
            <a:r>
              <a:rPr lang="en-US" altLang="zh-TW" sz="2800" dirty="0">
                <a:ea typeface="PMingLiU" panose="02020500000000000000" pitchFamily="18" charset="-120"/>
              </a:rPr>
              <a:t>Compute the covariance matrix C of adjusted X</a:t>
            </a:r>
          </a:p>
          <a:p>
            <a:r>
              <a:rPr lang="en-US" altLang="zh-TW" sz="2800" dirty="0">
                <a:ea typeface="PMingLiU" panose="02020500000000000000" pitchFamily="18" charset="-120"/>
              </a:rPr>
              <a:t>Find the eigenvectors and eigenvalues of C.</a:t>
            </a:r>
          </a:p>
          <a:p>
            <a:endParaRPr lang="en-US" dirty="0"/>
          </a:p>
        </p:txBody>
      </p:sp>
      <p:graphicFrame>
        <p:nvGraphicFramePr>
          <p:cNvPr id="4" name="Object 4">
            <a:extLst>
              <a:ext uri="{FF2B5EF4-FFF2-40B4-BE49-F238E27FC236}">
                <a16:creationId xmlns:a16="http://schemas.microsoft.com/office/drawing/2014/main" id="{96280DAE-5B6B-496F-B435-7D2456511555}"/>
              </a:ext>
            </a:extLst>
          </p:cNvPr>
          <p:cNvGraphicFramePr>
            <a:graphicFrameLocks noChangeAspect="1"/>
          </p:cNvGraphicFramePr>
          <p:nvPr/>
        </p:nvGraphicFramePr>
        <p:xfrm>
          <a:off x="1642028" y="1825625"/>
          <a:ext cx="422275" cy="457200"/>
        </p:xfrm>
        <a:graphic>
          <a:graphicData uri="http://schemas.openxmlformats.org/presentationml/2006/ole">
            <mc:AlternateContent xmlns:mc="http://schemas.openxmlformats.org/markup-compatibility/2006">
              <mc:Choice xmlns:v="urn:schemas-microsoft-com:vml" Requires="v">
                <p:oleObj spid="_x0000_s1026" name="Equation" r:id="rId3" imgW="152280" imgH="164880" progId="Equation.3">
                  <p:embed/>
                </p:oleObj>
              </mc:Choice>
              <mc:Fallback>
                <p:oleObj name="Equation" r:id="rId3" imgW="152280" imgH="164880" progId="Equation.3">
                  <p:embed/>
                  <p:pic>
                    <p:nvPicPr>
                      <p:cNvPr id="4" name="Object 4">
                        <a:extLst>
                          <a:ext uri="{FF2B5EF4-FFF2-40B4-BE49-F238E27FC236}">
                            <a16:creationId xmlns:a16="http://schemas.microsoft.com/office/drawing/2014/main" id="{96280DAE-5B6B-496F-B435-7D245651155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42028" y="1825625"/>
                        <a:ext cx="4222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 name="Object 6">
            <a:extLst>
              <a:ext uri="{FF2B5EF4-FFF2-40B4-BE49-F238E27FC236}">
                <a16:creationId xmlns:a16="http://schemas.microsoft.com/office/drawing/2014/main" id="{A1173D4F-CF07-4540-8E3A-2C832709E312}"/>
              </a:ext>
            </a:extLst>
          </p:cNvPr>
          <p:cNvGraphicFramePr>
            <a:graphicFrameLocks noChangeAspect="1"/>
          </p:cNvGraphicFramePr>
          <p:nvPr/>
        </p:nvGraphicFramePr>
        <p:xfrm>
          <a:off x="2375452" y="2757025"/>
          <a:ext cx="422275" cy="457200"/>
        </p:xfrm>
        <a:graphic>
          <a:graphicData uri="http://schemas.openxmlformats.org/presentationml/2006/ole">
            <mc:AlternateContent xmlns:mc="http://schemas.openxmlformats.org/markup-compatibility/2006">
              <mc:Choice xmlns:v="urn:schemas-microsoft-com:vml" Requires="v">
                <p:oleObj spid="_x0000_s1027" name="Equation" r:id="rId5" imgW="152280" imgH="164880" progId="Equation.3">
                  <p:embed/>
                </p:oleObj>
              </mc:Choice>
              <mc:Fallback>
                <p:oleObj name="Equation" r:id="rId5" imgW="152280" imgH="164880" progId="Equation.3">
                  <p:embed/>
                  <p:pic>
                    <p:nvPicPr>
                      <p:cNvPr id="5" name="Object 6">
                        <a:extLst>
                          <a:ext uri="{FF2B5EF4-FFF2-40B4-BE49-F238E27FC236}">
                            <a16:creationId xmlns:a16="http://schemas.microsoft.com/office/drawing/2014/main" id="{A1173D4F-CF07-4540-8E3A-2C832709E31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75452" y="2757025"/>
                        <a:ext cx="4222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219112035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DE994C4-3D57-4920-AE26-88BC9D209D6E}"/>
              </a:ext>
            </a:extLst>
          </p:cNvPr>
          <p:cNvSpPr>
            <a:spLocks noGrp="1"/>
          </p:cNvSpPr>
          <p:nvPr>
            <p:ph type="title"/>
          </p:nvPr>
        </p:nvSpPr>
        <p:spPr>
          <a:xfrm>
            <a:off x="838200" y="365125"/>
            <a:ext cx="10515600" cy="1325563"/>
          </a:xfrm>
        </p:spPr>
        <p:txBody>
          <a:bodyPr/>
          <a:lstStyle/>
          <a:p>
            <a:r>
              <a:rPr lang="sv-SE" altLang="en-US" dirty="0">
                <a:solidFill>
                  <a:schemeClr val="tx1"/>
                </a:solidFill>
              </a:rPr>
              <a:t>Eigenvalues &amp; Eigenvectors</a:t>
            </a:r>
            <a:endParaRPr lang="en-US" dirty="0">
              <a:solidFill>
                <a:schemeClr val="tx1"/>
              </a:solidFill>
            </a:endParaRPr>
          </a:p>
        </p:txBody>
      </p:sp>
      <p:sp>
        <p:nvSpPr>
          <p:cNvPr id="5" name="Content Placeholder 2">
            <a:extLst>
              <a:ext uri="{FF2B5EF4-FFF2-40B4-BE49-F238E27FC236}">
                <a16:creationId xmlns:a16="http://schemas.microsoft.com/office/drawing/2014/main" id="{0B40C6E4-E7D6-4644-A6ED-EE2D6FF9A3F6}"/>
              </a:ext>
            </a:extLst>
          </p:cNvPr>
          <p:cNvSpPr>
            <a:spLocks noGrp="1"/>
          </p:cNvSpPr>
          <p:nvPr>
            <p:ph idx="1"/>
          </p:nvPr>
        </p:nvSpPr>
        <p:spPr>
          <a:xfrm>
            <a:off x="838200" y="1825625"/>
            <a:ext cx="10515600" cy="4351338"/>
          </a:xfrm>
        </p:spPr>
        <p:txBody>
          <a:bodyPr/>
          <a:lstStyle/>
          <a:p>
            <a:r>
              <a:rPr lang="sv-SE" altLang="en-US" sz="2800" dirty="0"/>
              <a:t>Vectors </a:t>
            </a:r>
            <a:r>
              <a:rPr lang="sv-SE" altLang="en-US" sz="2800" b="1" dirty="0"/>
              <a:t>x</a:t>
            </a:r>
            <a:r>
              <a:rPr lang="sv-SE" altLang="en-US" sz="2800" dirty="0"/>
              <a:t> having same direction as </a:t>
            </a:r>
            <a:r>
              <a:rPr lang="sv-SE" altLang="en-US" sz="2800" i="1" dirty="0"/>
              <a:t>A</a:t>
            </a:r>
            <a:r>
              <a:rPr lang="sv-SE" altLang="en-US" sz="2800" b="1" dirty="0"/>
              <a:t>x</a:t>
            </a:r>
            <a:r>
              <a:rPr lang="sv-SE" altLang="en-US" sz="2800" dirty="0"/>
              <a:t> are  called </a:t>
            </a:r>
            <a:r>
              <a:rPr lang="sv-SE" altLang="en-US" sz="2800" i="1" dirty="0"/>
              <a:t>eigenvectors</a:t>
            </a:r>
            <a:r>
              <a:rPr lang="sv-SE" altLang="en-US" sz="2800" dirty="0"/>
              <a:t> of </a:t>
            </a:r>
            <a:r>
              <a:rPr lang="sv-SE" altLang="en-US" sz="2800" i="1" dirty="0"/>
              <a:t>A</a:t>
            </a:r>
            <a:r>
              <a:rPr lang="sv-SE" altLang="en-US" sz="2800" dirty="0"/>
              <a:t> (</a:t>
            </a:r>
            <a:r>
              <a:rPr lang="sv-SE" altLang="en-US" sz="2800" i="1" dirty="0"/>
              <a:t>A</a:t>
            </a:r>
            <a:r>
              <a:rPr lang="sv-SE" altLang="en-US" sz="2800" dirty="0"/>
              <a:t> is an n by n matrix).</a:t>
            </a:r>
          </a:p>
          <a:p>
            <a:r>
              <a:rPr lang="sv-SE" altLang="en-US" sz="2800" dirty="0"/>
              <a:t>In the equation </a:t>
            </a:r>
            <a:r>
              <a:rPr lang="sv-SE" altLang="en-US" sz="2800" i="1" dirty="0"/>
              <a:t>A</a:t>
            </a:r>
            <a:r>
              <a:rPr lang="sv-SE" altLang="en-US" sz="2800" b="1" dirty="0"/>
              <a:t>x</a:t>
            </a:r>
            <a:r>
              <a:rPr lang="sv-SE" altLang="en-US" sz="2800" dirty="0"/>
              <a:t>=</a:t>
            </a:r>
            <a:r>
              <a:rPr lang="sv-SE" altLang="en-US" sz="2800" dirty="0">
                <a:sym typeface="Symbol" panose="05050102010706020507" pitchFamily="18" charset="2"/>
              </a:rPr>
              <a:t></a:t>
            </a:r>
            <a:r>
              <a:rPr lang="sv-SE" altLang="en-US" sz="2800" b="1" dirty="0">
                <a:sym typeface="Symbol" panose="05050102010706020507" pitchFamily="18" charset="2"/>
              </a:rPr>
              <a:t>x</a:t>
            </a:r>
            <a:r>
              <a:rPr lang="sv-SE" altLang="en-US" sz="2800" dirty="0">
                <a:sym typeface="Symbol" panose="05050102010706020507" pitchFamily="18" charset="2"/>
              </a:rPr>
              <a:t>,  is called an </a:t>
            </a:r>
            <a:r>
              <a:rPr lang="sv-SE" altLang="en-US" sz="2800" i="1" dirty="0">
                <a:sym typeface="Symbol" panose="05050102010706020507" pitchFamily="18" charset="2"/>
              </a:rPr>
              <a:t>eigenvalue</a:t>
            </a:r>
            <a:r>
              <a:rPr lang="sv-SE" altLang="en-US" sz="2800" dirty="0">
                <a:sym typeface="Symbol" panose="05050102010706020507" pitchFamily="18" charset="2"/>
              </a:rPr>
              <a:t> of </a:t>
            </a:r>
            <a:r>
              <a:rPr lang="sv-SE" altLang="en-US" sz="2800" i="1" dirty="0">
                <a:sym typeface="Symbol" panose="05050102010706020507" pitchFamily="18" charset="2"/>
              </a:rPr>
              <a:t>A</a:t>
            </a:r>
            <a:r>
              <a:rPr lang="sv-SE" altLang="en-US" sz="2800" dirty="0">
                <a:sym typeface="Symbol" panose="05050102010706020507" pitchFamily="18" charset="2"/>
              </a:rPr>
              <a:t>.</a:t>
            </a:r>
          </a:p>
          <a:p>
            <a:pPr lvl="1"/>
            <a:endParaRPr lang="sv-SE" altLang="en-US" sz="2400" dirty="0"/>
          </a:p>
          <a:p>
            <a:endParaRPr lang="en-US" dirty="0"/>
          </a:p>
        </p:txBody>
      </p:sp>
      <p:graphicFrame>
        <p:nvGraphicFramePr>
          <p:cNvPr id="6" name="Object 7">
            <a:extLst>
              <a:ext uri="{FF2B5EF4-FFF2-40B4-BE49-F238E27FC236}">
                <a16:creationId xmlns:a16="http://schemas.microsoft.com/office/drawing/2014/main" id="{7CC2AC0F-7485-4D92-90F7-393C885E0CFA}"/>
              </a:ext>
            </a:extLst>
          </p:cNvPr>
          <p:cNvGraphicFramePr>
            <a:graphicFrameLocks noChangeAspect="1"/>
          </p:cNvGraphicFramePr>
          <p:nvPr/>
        </p:nvGraphicFramePr>
        <p:xfrm>
          <a:off x="1012998" y="4396409"/>
          <a:ext cx="3810000" cy="1001713"/>
        </p:xfrm>
        <a:graphic>
          <a:graphicData uri="http://schemas.openxmlformats.org/presentationml/2006/ole">
            <mc:AlternateContent xmlns:mc="http://schemas.openxmlformats.org/markup-compatibility/2006">
              <mc:Choice xmlns:v="urn:schemas-microsoft-com:vml" Requires="v">
                <p:oleObj spid="_x0000_s2050" name="Equation" r:id="rId3" imgW="1739880" imgH="457200" progId="Equation.3">
                  <p:embed/>
                </p:oleObj>
              </mc:Choice>
              <mc:Fallback>
                <p:oleObj name="Equation" r:id="rId3" imgW="1739880" imgH="457200" progId="Equation.3">
                  <p:embed/>
                  <p:pic>
                    <p:nvPicPr>
                      <p:cNvPr id="6" name="Object 7">
                        <a:extLst>
                          <a:ext uri="{FF2B5EF4-FFF2-40B4-BE49-F238E27FC236}">
                            <a16:creationId xmlns:a16="http://schemas.microsoft.com/office/drawing/2014/main" id="{7CC2AC0F-7485-4D92-90F7-393C885E0CF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2998" y="4396409"/>
                        <a:ext cx="3810000" cy="1001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122123046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6CED21-0F19-4E52-92CB-DD64A4057FE2}"/>
              </a:ext>
            </a:extLst>
          </p:cNvPr>
          <p:cNvSpPr>
            <a:spLocks noGrp="1"/>
          </p:cNvSpPr>
          <p:nvPr>
            <p:ph type="title"/>
          </p:nvPr>
        </p:nvSpPr>
        <p:spPr/>
        <p:txBody>
          <a:bodyPr/>
          <a:lstStyle/>
          <a:p>
            <a:r>
              <a:rPr lang="en-US" altLang="en-US" dirty="0">
                <a:solidFill>
                  <a:schemeClr val="tx1"/>
                </a:solidFill>
              </a:rPr>
              <a:t>Eigenvalues</a:t>
            </a:r>
            <a:endParaRPr lang="en-US" dirty="0">
              <a:solidFill>
                <a:schemeClr val="tx1"/>
              </a:solidFill>
            </a:endParaRPr>
          </a:p>
        </p:txBody>
      </p:sp>
      <p:sp>
        <p:nvSpPr>
          <p:cNvPr id="3" name="Content Placeholder 2">
            <a:extLst>
              <a:ext uri="{FF2B5EF4-FFF2-40B4-BE49-F238E27FC236}">
                <a16:creationId xmlns:a16="http://schemas.microsoft.com/office/drawing/2014/main" id="{93E5E61A-82A3-4EB9-9FE0-07E35C2820DA}"/>
              </a:ext>
            </a:extLst>
          </p:cNvPr>
          <p:cNvSpPr>
            <a:spLocks noGrp="1"/>
          </p:cNvSpPr>
          <p:nvPr>
            <p:ph idx="1"/>
          </p:nvPr>
        </p:nvSpPr>
        <p:spPr/>
        <p:txBody>
          <a:bodyPr/>
          <a:lstStyle/>
          <a:p>
            <a:r>
              <a:rPr lang="en-US" altLang="en-US" sz="2400" dirty="0"/>
              <a:t>Calculate eigenvalues </a:t>
            </a:r>
            <a:r>
              <a:rPr lang="sv-SE" altLang="en-US" sz="2400" dirty="0">
                <a:sym typeface="Symbol" panose="05050102010706020507" pitchFamily="18" charset="2"/>
              </a:rPr>
              <a:t></a:t>
            </a:r>
            <a:r>
              <a:rPr lang="en-US" altLang="en-US" sz="2400" dirty="0"/>
              <a:t> and eigenvectors </a:t>
            </a:r>
            <a:r>
              <a:rPr lang="en-US" altLang="en-US" sz="2400" b="1" dirty="0"/>
              <a:t>x</a:t>
            </a:r>
            <a:r>
              <a:rPr lang="en-US" altLang="en-US" sz="2400" dirty="0"/>
              <a:t> for covariance matrix:</a:t>
            </a:r>
          </a:p>
          <a:p>
            <a:pPr lvl="1"/>
            <a:r>
              <a:rPr lang="en-US" altLang="en-US" sz="2400" dirty="0"/>
              <a:t>Eigenvalues </a:t>
            </a:r>
            <a:r>
              <a:rPr lang="sv-SE" altLang="en-US" sz="2400" dirty="0">
                <a:sym typeface="Symbol" panose="05050102010706020507" pitchFamily="18" charset="2"/>
              </a:rPr>
              <a:t></a:t>
            </a:r>
            <a:r>
              <a:rPr lang="en-US" altLang="en-US" sz="2400" i="1" baseline="-25000" dirty="0"/>
              <a:t>j</a:t>
            </a:r>
            <a:r>
              <a:rPr lang="en-US" altLang="en-US" sz="2400" dirty="0"/>
              <a:t> are used for calculation of [% of total variance] (</a:t>
            </a:r>
            <a:r>
              <a:rPr lang="en-US" altLang="en-US" sz="2400" i="1" dirty="0" err="1"/>
              <a:t>V</a:t>
            </a:r>
            <a:r>
              <a:rPr lang="en-US" altLang="en-US" sz="2400" i="1" baseline="-25000" dirty="0" err="1"/>
              <a:t>j</a:t>
            </a:r>
            <a:r>
              <a:rPr lang="en-US" altLang="en-US" sz="2400" dirty="0"/>
              <a:t>) for each component</a:t>
            </a:r>
            <a:r>
              <a:rPr lang="en-US" altLang="en-US" sz="2400" i="1" dirty="0"/>
              <a:t> j</a:t>
            </a:r>
            <a:r>
              <a:rPr lang="en-US" altLang="en-US" sz="2400" dirty="0"/>
              <a:t>: </a:t>
            </a:r>
          </a:p>
          <a:p>
            <a:pPr lvl="1"/>
            <a:endParaRPr lang="en-US" altLang="en-US" sz="2400" dirty="0"/>
          </a:p>
          <a:p>
            <a:pPr lvl="1"/>
            <a:endParaRPr lang="en-US" altLang="en-US" dirty="0"/>
          </a:p>
          <a:p>
            <a:pPr lvl="1"/>
            <a:endParaRPr lang="en-US" altLang="en-US" dirty="0"/>
          </a:p>
          <a:p>
            <a:pPr lvl="1">
              <a:buFontTx/>
              <a:buNone/>
            </a:pPr>
            <a:endParaRPr lang="en-US" altLang="en-US" dirty="0"/>
          </a:p>
          <a:p>
            <a:endParaRPr lang="en-US" dirty="0"/>
          </a:p>
        </p:txBody>
      </p:sp>
      <p:graphicFrame>
        <p:nvGraphicFramePr>
          <p:cNvPr id="4" name="Object 4">
            <a:extLst>
              <a:ext uri="{FF2B5EF4-FFF2-40B4-BE49-F238E27FC236}">
                <a16:creationId xmlns:a16="http://schemas.microsoft.com/office/drawing/2014/main" id="{F04999A3-81B6-4D92-A912-4420B3A43A92}"/>
              </a:ext>
            </a:extLst>
          </p:cNvPr>
          <p:cNvGraphicFramePr>
            <a:graphicFrameLocks noChangeAspect="1"/>
          </p:cNvGraphicFramePr>
          <p:nvPr/>
        </p:nvGraphicFramePr>
        <p:xfrm>
          <a:off x="1447800" y="4218709"/>
          <a:ext cx="6276975" cy="1590675"/>
        </p:xfrm>
        <a:graphic>
          <a:graphicData uri="http://schemas.openxmlformats.org/presentationml/2006/ole">
            <mc:AlternateContent xmlns:mc="http://schemas.openxmlformats.org/markup-compatibility/2006">
              <mc:Choice xmlns:v="urn:schemas-microsoft-com:vml" Requires="v">
                <p:oleObj spid="_x0000_s3074" name="Equation" r:id="rId3" imgW="1981080" imgH="647640" progId="Equation.3">
                  <p:embed/>
                </p:oleObj>
              </mc:Choice>
              <mc:Fallback>
                <p:oleObj name="Equation" r:id="rId3" imgW="1981080" imgH="647640" progId="Equation.3">
                  <p:embed/>
                  <p:pic>
                    <p:nvPicPr>
                      <p:cNvPr id="4" name="Object 4">
                        <a:extLst>
                          <a:ext uri="{FF2B5EF4-FFF2-40B4-BE49-F238E27FC236}">
                            <a16:creationId xmlns:a16="http://schemas.microsoft.com/office/drawing/2014/main" id="{F04999A3-81B6-4D92-A912-4420B3A43A9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47800" y="4218709"/>
                        <a:ext cx="6276975" cy="1590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427822701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8C669B-2B92-4AEA-94C0-962220F9CCF7}"/>
              </a:ext>
            </a:extLst>
          </p:cNvPr>
          <p:cNvSpPr>
            <a:spLocks noGrp="1"/>
          </p:cNvSpPr>
          <p:nvPr>
            <p:ph type="title"/>
          </p:nvPr>
        </p:nvSpPr>
        <p:spPr/>
        <p:txBody>
          <a:bodyPr/>
          <a:lstStyle/>
          <a:p>
            <a:r>
              <a:rPr lang="da-DK" altLang="en-US" dirty="0">
                <a:solidFill>
                  <a:schemeClr val="tx1"/>
                </a:solidFill>
              </a:rPr>
              <a:t>Principal components - Variance</a:t>
            </a:r>
            <a:endParaRPr lang="en-US" dirty="0">
              <a:solidFill>
                <a:schemeClr val="tx1"/>
              </a:solidFill>
            </a:endParaRPr>
          </a:p>
        </p:txBody>
      </p:sp>
      <p:graphicFrame>
        <p:nvGraphicFramePr>
          <p:cNvPr id="4" name="Content Placeholder 3">
            <a:extLst>
              <a:ext uri="{FF2B5EF4-FFF2-40B4-BE49-F238E27FC236}">
                <a16:creationId xmlns:a16="http://schemas.microsoft.com/office/drawing/2014/main" id="{37AB0756-A165-4BB7-B034-22BD3D11F2EC}"/>
              </a:ext>
            </a:extLst>
          </p:cNvPr>
          <p:cNvGraphicFramePr>
            <a:graphicFrameLocks noGrp="1" noChangeAspect="1"/>
          </p:cNvGraphicFramePr>
          <p:nvPr>
            <p:ph idx="1"/>
          </p:nvPr>
        </p:nvGraphicFramePr>
        <p:xfrm>
          <a:off x="1682750" y="1930400"/>
          <a:ext cx="6831013" cy="3694113"/>
        </p:xfrm>
        <a:graphic>
          <a:graphicData uri="http://schemas.openxmlformats.org/presentationml/2006/ole">
            <mc:AlternateContent xmlns:mc="http://schemas.openxmlformats.org/markup-compatibility/2006">
              <mc:Choice xmlns:v="urn:schemas-microsoft-com:vml" Requires="v">
                <p:oleObj spid="_x0000_s4098" name="Chart" r:id="rId3" imgW="4667278" imgH="2524285" progId="Excel.Chart.8">
                  <p:embed/>
                </p:oleObj>
              </mc:Choice>
              <mc:Fallback>
                <p:oleObj name="Chart" r:id="rId3" imgW="4667278" imgH="2524285" progId="Excel.Chart.8">
                  <p:embed/>
                  <p:pic>
                    <p:nvPicPr>
                      <p:cNvPr id="4" name="Content Placeholder 3">
                        <a:extLst>
                          <a:ext uri="{FF2B5EF4-FFF2-40B4-BE49-F238E27FC236}">
                            <a16:creationId xmlns:a16="http://schemas.microsoft.com/office/drawing/2014/main" id="{37AB0756-A165-4BB7-B034-22BD3D11F2E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82750" y="1930400"/>
                        <a:ext cx="6831013" cy="3694113"/>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332850753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B01FEA-817E-4500-B4D0-E6FC69FC6A04}"/>
              </a:ext>
            </a:extLst>
          </p:cNvPr>
          <p:cNvSpPr>
            <a:spLocks noGrp="1"/>
          </p:cNvSpPr>
          <p:nvPr>
            <p:ph type="title"/>
          </p:nvPr>
        </p:nvSpPr>
        <p:spPr/>
        <p:txBody>
          <a:bodyPr/>
          <a:lstStyle/>
          <a:p>
            <a:r>
              <a:rPr lang="en-US" altLang="zh-TW" dirty="0">
                <a:solidFill>
                  <a:schemeClr val="tx1"/>
                </a:solidFill>
                <a:ea typeface="PMingLiU" panose="02020500000000000000" pitchFamily="18" charset="-120"/>
              </a:rPr>
              <a:t>Transformed Data</a:t>
            </a:r>
            <a:endParaRPr lang="en-US" dirty="0">
              <a:solidFill>
                <a:schemeClr val="tx1"/>
              </a:solidFill>
            </a:endParaRPr>
          </a:p>
        </p:txBody>
      </p:sp>
      <p:sp>
        <p:nvSpPr>
          <p:cNvPr id="3" name="Content Placeholder 2">
            <a:extLst>
              <a:ext uri="{FF2B5EF4-FFF2-40B4-BE49-F238E27FC236}">
                <a16:creationId xmlns:a16="http://schemas.microsoft.com/office/drawing/2014/main" id="{1337E305-5751-497A-A882-601B8094D1CD}"/>
              </a:ext>
            </a:extLst>
          </p:cNvPr>
          <p:cNvSpPr>
            <a:spLocks noGrp="1"/>
          </p:cNvSpPr>
          <p:nvPr>
            <p:ph idx="1"/>
          </p:nvPr>
        </p:nvSpPr>
        <p:spPr/>
        <p:txBody>
          <a:bodyPr/>
          <a:lstStyle/>
          <a:p>
            <a:r>
              <a:rPr lang="en-US" altLang="zh-TW" dirty="0">
                <a:ea typeface="PMingLiU" panose="02020500000000000000" pitchFamily="18" charset="-120"/>
              </a:rPr>
              <a:t>Eigenvalues </a:t>
            </a:r>
            <a:r>
              <a:rPr lang="sv-SE" altLang="en-US" dirty="0">
                <a:sym typeface="Symbol" panose="05050102010706020507" pitchFamily="18" charset="2"/>
              </a:rPr>
              <a:t></a:t>
            </a:r>
            <a:r>
              <a:rPr lang="en-US" altLang="zh-TW" i="1" baseline="-25000" dirty="0">
                <a:ea typeface="PMingLiU" panose="02020500000000000000" pitchFamily="18" charset="-120"/>
              </a:rPr>
              <a:t>j</a:t>
            </a:r>
            <a:r>
              <a:rPr lang="en-US" altLang="zh-TW" dirty="0">
                <a:ea typeface="PMingLiU" panose="02020500000000000000" pitchFamily="18" charset="-120"/>
              </a:rPr>
              <a:t> corresponds to variance on each component</a:t>
            </a:r>
            <a:r>
              <a:rPr lang="en-US" altLang="zh-TW" i="1" dirty="0">
                <a:ea typeface="PMingLiU" panose="02020500000000000000" pitchFamily="18" charset="-120"/>
              </a:rPr>
              <a:t> j</a:t>
            </a:r>
          </a:p>
          <a:p>
            <a:r>
              <a:rPr lang="en-US" altLang="zh-TW" i="1" dirty="0">
                <a:ea typeface="PMingLiU" panose="02020500000000000000" pitchFamily="18" charset="-120"/>
              </a:rPr>
              <a:t>Thus, sort by </a:t>
            </a:r>
            <a:r>
              <a:rPr lang="sv-SE" altLang="en-US" dirty="0">
                <a:sym typeface="Symbol" panose="05050102010706020507" pitchFamily="18" charset="2"/>
              </a:rPr>
              <a:t></a:t>
            </a:r>
            <a:r>
              <a:rPr lang="en-US" altLang="zh-TW" i="1" baseline="-25000" dirty="0">
                <a:ea typeface="PMingLiU" panose="02020500000000000000" pitchFamily="18" charset="-120"/>
              </a:rPr>
              <a:t>j</a:t>
            </a:r>
            <a:r>
              <a:rPr lang="en-US" altLang="zh-TW" dirty="0">
                <a:ea typeface="PMingLiU" panose="02020500000000000000" pitchFamily="18" charset="-120"/>
              </a:rPr>
              <a:t> </a:t>
            </a:r>
          </a:p>
          <a:p>
            <a:r>
              <a:rPr lang="en-US" altLang="zh-TW" dirty="0">
                <a:ea typeface="PMingLiU" panose="02020500000000000000" pitchFamily="18" charset="-120"/>
              </a:rPr>
              <a:t>Take the first </a:t>
            </a:r>
            <a:r>
              <a:rPr lang="en-US" altLang="zh-TW" i="1" dirty="0">
                <a:ea typeface="PMingLiU" panose="02020500000000000000" pitchFamily="18" charset="-120"/>
              </a:rPr>
              <a:t>p</a:t>
            </a:r>
            <a:r>
              <a:rPr lang="en-US" altLang="zh-TW" dirty="0">
                <a:ea typeface="PMingLiU" panose="02020500000000000000" pitchFamily="18" charset="-120"/>
              </a:rPr>
              <a:t> eigenvectors </a:t>
            </a:r>
            <a:r>
              <a:rPr lang="en-US" altLang="zh-TW" b="1" dirty="0">
                <a:ea typeface="PMingLiU" panose="02020500000000000000" pitchFamily="18" charset="-120"/>
              </a:rPr>
              <a:t>e</a:t>
            </a:r>
            <a:r>
              <a:rPr lang="en-US" altLang="zh-TW" b="1" baseline="-25000" dirty="0">
                <a:ea typeface="PMingLiU" panose="02020500000000000000" pitchFamily="18" charset="-120"/>
              </a:rPr>
              <a:t>i;  </a:t>
            </a:r>
            <a:r>
              <a:rPr lang="en-US" altLang="zh-TW" dirty="0">
                <a:ea typeface="PMingLiU" panose="02020500000000000000" pitchFamily="18" charset="-120"/>
              </a:rPr>
              <a:t>where p is the number of top eigenvalues</a:t>
            </a:r>
            <a:endParaRPr lang="en-US" altLang="zh-TW" b="1" baseline="-25000" dirty="0">
              <a:ea typeface="PMingLiU" panose="02020500000000000000" pitchFamily="18" charset="-120"/>
            </a:endParaRPr>
          </a:p>
          <a:p>
            <a:r>
              <a:rPr lang="en-US" altLang="zh-TW" dirty="0">
                <a:ea typeface="PMingLiU" panose="02020500000000000000" pitchFamily="18" charset="-120"/>
              </a:rPr>
              <a:t>These are the directions with the largest variances</a:t>
            </a:r>
          </a:p>
          <a:p>
            <a:endParaRPr lang="en-US" altLang="zh-TW" sz="2000" dirty="0">
              <a:ea typeface="PMingLiU" panose="02020500000000000000" pitchFamily="18" charset="-120"/>
            </a:endParaRPr>
          </a:p>
          <a:p>
            <a:endParaRPr lang="en-US" dirty="0"/>
          </a:p>
        </p:txBody>
      </p:sp>
      <p:graphicFrame>
        <p:nvGraphicFramePr>
          <p:cNvPr id="4" name="Object 4">
            <a:extLst>
              <a:ext uri="{FF2B5EF4-FFF2-40B4-BE49-F238E27FC236}">
                <a16:creationId xmlns:a16="http://schemas.microsoft.com/office/drawing/2014/main" id="{7CAEADAE-954A-4EEC-8CF9-B13F881290F6}"/>
              </a:ext>
            </a:extLst>
          </p:cNvPr>
          <p:cNvGraphicFramePr>
            <a:graphicFrameLocks noChangeAspect="1"/>
          </p:cNvGraphicFramePr>
          <p:nvPr/>
        </p:nvGraphicFramePr>
        <p:xfrm>
          <a:off x="2295525" y="4208462"/>
          <a:ext cx="3800475" cy="2649538"/>
        </p:xfrm>
        <a:graphic>
          <a:graphicData uri="http://schemas.openxmlformats.org/presentationml/2006/ole">
            <mc:AlternateContent xmlns:mc="http://schemas.openxmlformats.org/markup-compatibility/2006">
              <mc:Choice xmlns:v="urn:schemas-microsoft-com:vml" Requires="v">
                <p:oleObj spid="_x0000_s5122" name="Equation" r:id="rId3" imgW="1384200" imgH="965160" progId="Equation.3">
                  <p:embed/>
                </p:oleObj>
              </mc:Choice>
              <mc:Fallback>
                <p:oleObj name="Equation" r:id="rId3" imgW="1384200" imgH="965160" progId="Equation.3">
                  <p:embed/>
                  <p:pic>
                    <p:nvPicPr>
                      <p:cNvPr id="4" name="Object 4">
                        <a:extLst>
                          <a:ext uri="{FF2B5EF4-FFF2-40B4-BE49-F238E27FC236}">
                            <a16:creationId xmlns:a16="http://schemas.microsoft.com/office/drawing/2014/main" id="{7CAEADAE-954A-4EEC-8CF9-B13F881290F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95525" y="4208462"/>
                        <a:ext cx="3800475" cy="26495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389375024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BDA9F4-3C80-437A-B48A-DB3149B23CDD}"/>
              </a:ext>
            </a:extLst>
          </p:cNvPr>
          <p:cNvSpPr>
            <a:spLocks noGrp="1"/>
          </p:cNvSpPr>
          <p:nvPr>
            <p:ph type="title"/>
          </p:nvPr>
        </p:nvSpPr>
        <p:spPr>
          <a:xfrm>
            <a:off x="371475" y="355600"/>
            <a:ext cx="10515600" cy="1325563"/>
          </a:xfrm>
        </p:spPr>
        <p:txBody>
          <a:bodyPr/>
          <a:lstStyle/>
          <a:p>
            <a:r>
              <a:rPr lang="sv-SE" altLang="en-US" dirty="0">
                <a:solidFill>
                  <a:schemeClr val="tx1"/>
                </a:solidFill>
              </a:rPr>
              <a:t>PCA –&gt; Original Data</a:t>
            </a:r>
            <a:endParaRPr lang="en-US" dirty="0">
              <a:solidFill>
                <a:schemeClr val="tx1"/>
              </a:solidFill>
            </a:endParaRPr>
          </a:p>
        </p:txBody>
      </p:sp>
      <p:sp>
        <p:nvSpPr>
          <p:cNvPr id="3" name="Content Placeholder 2">
            <a:extLst>
              <a:ext uri="{FF2B5EF4-FFF2-40B4-BE49-F238E27FC236}">
                <a16:creationId xmlns:a16="http://schemas.microsoft.com/office/drawing/2014/main" id="{C9C40AF6-39E6-4D34-8D4E-66E1716666C7}"/>
              </a:ext>
            </a:extLst>
          </p:cNvPr>
          <p:cNvSpPr>
            <a:spLocks noGrp="1"/>
          </p:cNvSpPr>
          <p:nvPr>
            <p:ph idx="1"/>
          </p:nvPr>
        </p:nvSpPr>
        <p:spPr>
          <a:xfrm>
            <a:off x="419100" y="1825625"/>
            <a:ext cx="11353800" cy="4351338"/>
          </a:xfrm>
        </p:spPr>
        <p:txBody>
          <a:bodyPr/>
          <a:lstStyle/>
          <a:p>
            <a:r>
              <a:rPr lang="sv-SE" altLang="en-US" sz="2800" dirty="0"/>
              <a:t>Retrieving old data (e.g. in data compression)</a:t>
            </a:r>
          </a:p>
          <a:p>
            <a:pPr lvl="1"/>
            <a:r>
              <a:rPr lang="sv-SE" altLang="en-US" sz="2800" i="1" dirty="0"/>
              <a:t>RetrievedRowData</a:t>
            </a:r>
            <a:r>
              <a:rPr lang="sv-SE" altLang="en-US" sz="2800" dirty="0"/>
              <a:t>=(</a:t>
            </a:r>
            <a:r>
              <a:rPr lang="sv-SE" altLang="en-US" sz="2800" i="1" dirty="0"/>
              <a:t>RowFeatureVector</a:t>
            </a:r>
            <a:r>
              <a:rPr lang="sv-SE" altLang="en-US" sz="2800" baseline="30000" dirty="0"/>
              <a:t>T</a:t>
            </a:r>
            <a:r>
              <a:rPr lang="sv-SE" altLang="en-US" sz="2800" dirty="0"/>
              <a:t> x </a:t>
            </a:r>
            <a:r>
              <a:rPr lang="sv-SE" altLang="en-US" sz="2800" i="1" dirty="0"/>
              <a:t>FinalData</a:t>
            </a:r>
            <a:r>
              <a:rPr lang="sv-SE" altLang="en-US" sz="2800" dirty="0"/>
              <a:t>)+</a:t>
            </a:r>
            <a:r>
              <a:rPr lang="sv-SE" altLang="en-US" sz="2800" i="1" dirty="0"/>
              <a:t>OriginalMean</a:t>
            </a:r>
          </a:p>
          <a:p>
            <a:pPr lvl="1"/>
            <a:r>
              <a:rPr lang="sv-SE" altLang="en-US" sz="2800" dirty="0"/>
              <a:t>Yields original data using the chosen components</a:t>
            </a:r>
          </a:p>
          <a:p>
            <a:pPr lvl="1">
              <a:buFontTx/>
              <a:buNone/>
            </a:pPr>
            <a:endParaRPr lang="sv-SE" altLang="en-US" sz="2800" dirty="0"/>
          </a:p>
          <a:p>
            <a:endParaRPr lang="en-US" dirty="0"/>
          </a:p>
        </p:txBody>
      </p:sp>
    </p:spTree>
    <p:extLst>
      <p:ext uri="{BB962C8B-B14F-4D97-AF65-F5344CB8AC3E}">
        <p14:creationId xmlns:p14="http://schemas.microsoft.com/office/powerpoint/2010/main" val="13672999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857522E-E7E8-4B13-AAEA-3D90FD2D060F}"/>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62"/>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Freeform 19">
            <a:extLst>
              <a:ext uri="{FF2B5EF4-FFF2-40B4-BE49-F238E27FC236}">
                <a16:creationId xmlns:a16="http://schemas.microsoft.com/office/drawing/2014/main" id="{51A5673D-423E-4E5D-B642-77D39FECBD1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6487116" cy="6858000"/>
          </a:xfrm>
          <a:custGeom>
            <a:avLst/>
            <a:gdLst>
              <a:gd name="connsiteX0" fmla="*/ 0 w 6487116"/>
              <a:gd name="connsiteY0" fmla="*/ 0 h 6858000"/>
              <a:gd name="connsiteX1" fmla="*/ 1850111 w 6487116"/>
              <a:gd name="connsiteY1" fmla="*/ 0 h 6858000"/>
              <a:gd name="connsiteX2" fmla="*/ 6487116 w 6487116"/>
              <a:gd name="connsiteY2" fmla="*/ 0 h 6858000"/>
              <a:gd name="connsiteX3" fmla="*/ 6487116 w 6487116"/>
              <a:gd name="connsiteY3" fmla="*/ 1900238 h 6858000"/>
              <a:gd name="connsiteX4" fmla="*/ 6116700 w 6487116"/>
              <a:gd name="connsiteY4" fmla="*/ 2178050 h 6858000"/>
              <a:gd name="connsiteX5" fmla="*/ 6112466 w 6487116"/>
              <a:gd name="connsiteY5" fmla="*/ 2184400 h 6858000"/>
              <a:gd name="connsiteX6" fmla="*/ 6106116 w 6487116"/>
              <a:gd name="connsiteY6" fmla="*/ 2193925 h 6858000"/>
              <a:gd name="connsiteX7" fmla="*/ 6099766 w 6487116"/>
              <a:gd name="connsiteY7" fmla="*/ 2201863 h 6858000"/>
              <a:gd name="connsiteX8" fmla="*/ 6099766 w 6487116"/>
              <a:gd name="connsiteY8" fmla="*/ 2211388 h 6858000"/>
              <a:gd name="connsiteX9" fmla="*/ 6099766 w 6487116"/>
              <a:gd name="connsiteY9" fmla="*/ 2220913 h 6858000"/>
              <a:gd name="connsiteX10" fmla="*/ 6106116 w 6487116"/>
              <a:gd name="connsiteY10" fmla="*/ 2228850 h 6858000"/>
              <a:gd name="connsiteX11" fmla="*/ 6112466 w 6487116"/>
              <a:gd name="connsiteY11" fmla="*/ 2238375 h 6858000"/>
              <a:gd name="connsiteX12" fmla="*/ 6116700 w 6487116"/>
              <a:gd name="connsiteY12" fmla="*/ 2244725 h 6858000"/>
              <a:gd name="connsiteX13" fmla="*/ 6487116 w 6487116"/>
              <a:gd name="connsiteY13" fmla="*/ 2522538 h 6858000"/>
              <a:gd name="connsiteX14" fmla="*/ 6487116 w 6487116"/>
              <a:gd name="connsiteY14" fmla="*/ 6858000 h 6858000"/>
              <a:gd name="connsiteX15" fmla="*/ 1850111 w 6487116"/>
              <a:gd name="connsiteY15" fmla="*/ 6858000 h 6858000"/>
              <a:gd name="connsiteX16" fmla="*/ 0 w 6487116"/>
              <a:gd name="connsiteY1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487116" h="6858000">
                <a:moveTo>
                  <a:pt x="0" y="0"/>
                </a:moveTo>
                <a:lnTo>
                  <a:pt x="1850111" y="0"/>
                </a:lnTo>
                <a:lnTo>
                  <a:pt x="6487116" y="0"/>
                </a:lnTo>
                <a:lnTo>
                  <a:pt x="6487116" y="1900238"/>
                </a:lnTo>
                <a:lnTo>
                  <a:pt x="6116700" y="2178050"/>
                </a:lnTo>
                <a:lnTo>
                  <a:pt x="6112466" y="2184400"/>
                </a:lnTo>
                <a:lnTo>
                  <a:pt x="6106116" y="2193925"/>
                </a:lnTo>
                <a:lnTo>
                  <a:pt x="6099766" y="2201863"/>
                </a:lnTo>
                <a:lnTo>
                  <a:pt x="6099766" y="2211388"/>
                </a:lnTo>
                <a:lnTo>
                  <a:pt x="6099766" y="2220913"/>
                </a:lnTo>
                <a:lnTo>
                  <a:pt x="6106116" y="2228850"/>
                </a:lnTo>
                <a:lnTo>
                  <a:pt x="6112466" y="2238375"/>
                </a:lnTo>
                <a:lnTo>
                  <a:pt x="6116700" y="2244725"/>
                </a:lnTo>
                <a:lnTo>
                  <a:pt x="6487116" y="2522538"/>
                </a:lnTo>
                <a:lnTo>
                  <a:pt x="6487116" y="6858000"/>
                </a:lnTo>
                <a:lnTo>
                  <a:pt x="1850111" y="6858000"/>
                </a:ln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Rounded Rectangle 15">
            <a:extLst>
              <a:ext uri="{FF2B5EF4-FFF2-40B4-BE49-F238E27FC236}">
                <a16:creationId xmlns:a16="http://schemas.microsoft.com/office/drawing/2014/main" id="{BB08DC4E-794F-43A6-9197-15C12A7E593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28932" y="958640"/>
            <a:ext cx="4419604" cy="4945244"/>
          </a:xfrm>
          <a:prstGeom prst="roundRect">
            <a:avLst>
              <a:gd name="adj" fmla="val 3513"/>
            </a:avLst>
          </a:prstGeom>
          <a:solidFill>
            <a:srgbClr val="FFFFFF"/>
          </a:solid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close up of a ball&#10;&#10;Description generated with high confidence">
            <a:extLst>
              <a:ext uri="{FF2B5EF4-FFF2-40B4-BE49-F238E27FC236}">
                <a16:creationId xmlns:a16="http://schemas.microsoft.com/office/drawing/2014/main" id="{4A618030-59DF-4E72-8896-38C339788A88}"/>
              </a:ext>
            </a:extLst>
          </p:cNvPr>
          <p:cNvPicPr>
            <a:picLocks noChangeAspect="1"/>
          </p:cNvPicPr>
          <p:nvPr/>
        </p:nvPicPr>
        <p:blipFill rotWithShape="1">
          <a:blip r:embed="rId2">
            <a:extLst>
              <a:ext uri="{28A0092B-C50C-407E-A947-70E740481C1C}">
                <a14:useLocalDpi xmlns:a14="http://schemas.microsoft.com/office/drawing/2010/main" val="0"/>
              </a:ext>
            </a:extLst>
          </a:blip>
          <a:srcRect l="9416"/>
          <a:stretch/>
        </p:blipFill>
        <p:spPr>
          <a:xfrm>
            <a:off x="7410517" y="1258529"/>
            <a:ext cx="3832042" cy="4330205"/>
          </a:xfrm>
          <a:prstGeom prst="rect">
            <a:avLst/>
          </a:prstGeom>
        </p:spPr>
      </p:pic>
      <p:sp>
        <p:nvSpPr>
          <p:cNvPr id="2" name="Title 1">
            <a:extLst>
              <a:ext uri="{FF2B5EF4-FFF2-40B4-BE49-F238E27FC236}">
                <a16:creationId xmlns:a16="http://schemas.microsoft.com/office/drawing/2014/main" id="{FE6B597A-5879-4DCE-B915-EE78F24F2E5B}"/>
              </a:ext>
            </a:extLst>
          </p:cNvPr>
          <p:cNvSpPr>
            <a:spLocks noGrp="1"/>
          </p:cNvSpPr>
          <p:nvPr>
            <p:ph type="title"/>
          </p:nvPr>
        </p:nvSpPr>
        <p:spPr>
          <a:xfrm>
            <a:off x="838200" y="365125"/>
            <a:ext cx="4908082" cy="1325563"/>
          </a:xfrm>
        </p:spPr>
        <p:txBody>
          <a:bodyPr>
            <a:normAutofit/>
          </a:bodyPr>
          <a:lstStyle/>
          <a:p>
            <a:r>
              <a:rPr lang="en-US" sz="4000"/>
              <a:t>K-Means Clustering Working</a:t>
            </a:r>
          </a:p>
        </p:txBody>
      </p:sp>
      <p:sp>
        <p:nvSpPr>
          <p:cNvPr id="3" name="Content Placeholder 2">
            <a:extLst>
              <a:ext uri="{FF2B5EF4-FFF2-40B4-BE49-F238E27FC236}">
                <a16:creationId xmlns:a16="http://schemas.microsoft.com/office/drawing/2014/main" id="{EC25814C-77AC-43F6-9865-96DE0C086828}"/>
              </a:ext>
            </a:extLst>
          </p:cNvPr>
          <p:cNvSpPr>
            <a:spLocks noGrp="1"/>
          </p:cNvSpPr>
          <p:nvPr>
            <p:ph idx="1"/>
          </p:nvPr>
        </p:nvSpPr>
        <p:spPr>
          <a:xfrm>
            <a:off x="838200" y="1825625"/>
            <a:ext cx="4908082" cy="4351338"/>
          </a:xfrm>
        </p:spPr>
        <p:txBody>
          <a:bodyPr>
            <a:normAutofit/>
          </a:bodyPr>
          <a:lstStyle/>
          <a:p>
            <a:r>
              <a:rPr lang="en-US" dirty="0"/>
              <a:t>Randomly assign each data point to a cluster : Let’s assign three points in cluster 1 shown using red color and two points in cluster 2 shown using grey color.</a:t>
            </a:r>
          </a:p>
        </p:txBody>
      </p:sp>
    </p:spTree>
    <p:extLst>
      <p:ext uri="{BB962C8B-B14F-4D97-AF65-F5344CB8AC3E}">
        <p14:creationId xmlns:p14="http://schemas.microsoft.com/office/powerpoint/2010/main" val="12671276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0857522E-E7E8-4B13-AAEA-3D90FD2D060F}"/>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62"/>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1" name="Freeform 19">
            <a:extLst>
              <a:ext uri="{FF2B5EF4-FFF2-40B4-BE49-F238E27FC236}">
                <a16:creationId xmlns:a16="http://schemas.microsoft.com/office/drawing/2014/main" id="{51A5673D-423E-4E5D-B642-77D39FECBD1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6487116" cy="6858000"/>
          </a:xfrm>
          <a:custGeom>
            <a:avLst/>
            <a:gdLst>
              <a:gd name="connsiteX0" fmla="*/ 0 w 6487116"/>
              <a:gd name="connsiteY0" fmla="*/ 0 h 6858000"/>
              <a:gd name="connsiteX1" fmla="*/ 1850111 w 6487116"/>
              <a:gd name="connsiteY1" fmla="*/ 0 h 6858000"/>
              <a:gd name="connsiteX2" fmla="*/ 6487116 w 6487116"/>
              <a:gd name="connsiteY2" fmla="*/ 0 h 6858000"/>
              <a:gd name="connsiteX3" fmla="*/ 6487116 w 6487116"/>
              <a:gd name="connsiteY3" fmla="*/ 1900238 h 6858000"/>
              <a:gd name="connsiteX4" fmla="*/ 6116700 w 6487116"/>
              <a:gd name="connsiteY4" fmla="*/ 2178050 h 6858000"/>
              <a:gd name="connsiteX5" fmla="*/ 6112466 w 6487116"/>
              <a:gd name="connsiteY5" fmla="*/ 2184400 h 6858000"/>
              <a:gd name="connsiteX6" fmla="*/ 6106116 w 6487116"/>
              <a:gd name="connsiteY6" fmla="*/ 2193925 h 6858000"/>
              <a:gd name="connsiteX7" fmla="*/ 6099766 w 6487116"/>
              <a:gd name="connsiteY7" fmla="*/ 2201863 h 6858000"/>
              <a:gd name="connsiteX8" fmla="*/ 6099766 w 6487116"/>
              <a:gd name="connsiteY8" fmla="*/ 2211388 h 6858000"/>
              <a:gd name="connsiteX9" fmla="*/ 6099766 w 6487116"/>
              <a:gd name="connsiteY9" fmla="*/ 2220913 h 6858000"/>
              <a:gd name="connsiteX10" fmla="*/ 6106116 w 6487116"/>
              <a:gd name="connsiteY10" fmla="*/ 2228850 h 6858000"/>
              <a:gd name="connsiteX11" fmla="*/ 6112466 w 6487116"/>
              <a:gd name="connsiteY11" fmla="*/ 2238375 h 6858000"/>
              <a:gd name="connsiteX12" fmla="*/ 6116700 w 6487116"/>
              <a:gd name="connsiteY12" fmla="*/ 2244725 h 6858000"/>
              <a:gd name="connsiteX13" fmla="*/ 6487116 w 6487116"/>
              <a:gd name="connsiteY13" fmla="*/ 2522538 h 6858000"/>
              <a:gd name="connsiteX14" fmla="*/ 6487116 w 6487116"/>
              <a:gd name="connsiteY14" fmla="*/ 6858000 h 6858000"/>
              <a:gd name="connsiteX15" fmla="*/ 1850111 w 6487116"/>
              <a:gd name="connsiteY15" fmla="*/ 6858000 h 6858000"/>
              <a:gd name="connsiteX16" fmla="*/ 0 w 6487116"/>
              <a:gd name="connsiteY1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487116" h="6858000">
                <a:moveTo>
                  <a:pt x="0" y="0"/>
                </a:moveTo>
                <a:lnTo>
                  <a:pt x="1850111" y="0"/>
                </a:lnTo>
                <a:lnTo>
                  <a:pt x="6487116" y="0"/>
                </a:lnTo>
                <a:lnTo>
                  <a:pt x="6487116" y="1900238"/>
                </a:lnTo>
                <a:lnTo>
                  <a:pt x="6116700" y="2178050"/>
                </a:lnTo>
                <a:lnTo>
                  <a:pt x="6112466" y="2184400"/>
                </a:lnTo>
                <a:lnTo>
                  <a:pt x="6106116" y="2193925"/>
                </a:lnTo>
                <a:lnTo>
                  <a:pt x="6099766" y="2201863"/>
                </a:lnTo>
                <a:lnTo>
                  <a:pt x="6099766" y="2211388"/>
                </a:lnTo>
                <a:lnTo>
                  <a:pt x="6099766" y="2220913"/>
                </a:lnTo>
                <a:lnTo>
                  <a:pt x="6106116" y="2228850"/>
                </a:lnTo>
                <a:lnTo>
                  <a:pt x="6112466" y="2238375"/>
                </a:lnTo>
                <a:lnTo>
                  <a:pt x="6116700" y="2244725"/>
                </a:lnTo>
                <a:lnTo>
                  <a:pt x="6487116" y="2522538"/>
                </a:lnTo>
                <a:lnTo>
                  <a:pt x="6487116" y="6858000"/>
                </a:lnTo>
                <a:lnTo>
                  <a:pt x="1850111" y="6858000"/>
                </a:ln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Rounded Rectangle 15">
            <a:extLst>
              <a:ext uri="{FF2B5EF4-FFF2-40B4-BE49-F238E27FC236}">
                <a16:creationId xmlns:a16="http://schemas.microsoft.com/office/drawing/2014/main" id="{BB08DC4E-794F-43A6-9197-15C12A7E593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28932" y="958640"/>
            <a:ext cx="4419604" cy="4945244"/>
          </a:xfrm>
          <a:prstGeom prst="roundRect">
            <a:avLst>
              <a:gd name="adj" fmla="val 3513"/>
            </a:avLst>
          </a:prstGeom>
          <a:solidFill>
            <a:srgbClr val="FFFFFF"/>
          </a:solid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500687D3-8A0E-426A-90FB-7DAD1BCB9A09}"/>
              </a:ext>
            </a:extLst>
          </p:cNvPr>
          <p:cNvPicPr>
            <a:picLocks noChangeAspect="1"/>
          </p:cNvPicPr>
          <p:nvPr/>
        </p:nvPicPr>
        <p:blipFill rotWithShape="1">
          <a:blip r:embed="rId2">
            <a:extLst>
              <a:ext uri="{28A0092B-C50C-407E-A947-70E740481C1C}">
                <a14:useLocalDpi xmlns:a14="http://schemas.microsoft.com/office/drawing/2010/main" val="0"/>
              </a:ext>
            </a:extLst>
          </a:blip>
          <a:srcRect l="9947"/>
          <a:stretch/>
        </p:blipFill>
        <p:spPr>
          <a:xfrm>
            <a:off x="7410517" y="1258529"/>
            <a:ext cx="3832042" cy="4330205"/>
          </a:xfrm>
          <a:prstGeom prst="rect">
            <a:avLst/>
          </a:prstGeom>
        </p:spPr>
      </p:pic>
      <p:sp>
        <p:nvSpPr>
          <p:cNvPr id="2" name="Title 1">
            <a:extLst>
              <a:ext uri="{FF2B5EF4-FFF2-40B4-BE49-F238E27FC236}">
                <a16:creationId xmlns:a16="http://schemas.microsoft.com/office/drawing/2014/main" id="{FE6B597A-5879-4DCE-B915-EE78F24F2E5B}"/>
              </a:ext>
            </a:extLst>
          </p:cNvPr>
          <p:cNvSpPr>
            <a:spLocks noGrp="1"/>
          </p:cNvSpPr>
          <p:nvPr>
            <p:ph type="title"/>
          </p:nvPr>
        </p:nvSpPr>
        <p:spPr>
          <a:xfrm>
            <a:off x="838200" y="365125"/>
            <a:ext cx="4908082" cy="1325563"/>
          </a:xfrm>
        </p:spPr>
        <p:txBody>
          <a:bodyPr>
            <a:normAutofit/>
          </a:bodyPr>
          <a:lstStyle/>
          <a:p>
            <a:r>
              <a:rPr lang="en-US" sz="4000"/>
              <a:t>K-Means Clustering Working</a:t>
            </a:r>
          </a:p>
        </p:txBody>
      </p:sp>
      <p:sp>
        <p:nvSpPr>
          <p:cNvPr id="3" name="Content Placeholder 2">
            <a:extLst>
              <a:ext uri="{FF2B5EF4-FFF2-40B4-BE49-F238E27FC236}">
                <a16:creationId xmlns:a16="http://schemas.microsoft.com/office/drawing/2014/main" id="{EC25814C-77AC-43F6-9865-96DE0C086828}"/>
              </a:ext>
            </a:extLst>
          </p:cNvPr>
          <p:cNvSpPr>
            <a:spLocks noGrp="1"/>
          </p:cNvSpPr>
          <p:nvPr>
            <p:ph idx="1"/>
          </p:nvPr>
        </p:nvSpPr>
        <p:spPr>
          <a:xfrm>
            <a:off x="838200" y="1825625"/>
            <a:ext cx="4908082" cy="4351338"/>
          </a:xfrm>
        </p:spPr>
        <p:txBody>
          <a:bodyPr>
            <a:normAutofit/>
          </a:bodyPr>
          <a:lstStyle/>
          <a:p>
            <a:r>
              <a:rPr lang="en-US" dirty="0"/>
              <a:t>Compute cluster centroids : The centroid of data points in the red cluster is shown using red cross and those in grey cluster using grey cross.</a:t>
            </a:r>
          </a:p>
        </p:txBody>
      </p:sp>
    </p:spTree>
    <p:extLst>
      <p:ext uri="{BB962C8B-B14F-4D97-AF65-F5344CB8AC3E}">
        <p14:creationId xmlns:p14="http://schemas.microsoft.com/office/powerpoint/2010/main" val="33606170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0857522E-E7E8-4B13-AAEA-3D90FD2D060F}"/>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62"/>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1" name="Freeform 19">
            <a:extLst>
              <a:ext uri="{FF2B5EF4-FFF2-40B4-BE49-F238E27FC236}">
                <a16:creationId xmlns:a16="http://schemas.microsoft.com/office/drawing/2014/main" id="{51A5673D-423E-4E5D-B642-77D39FECBD1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6487116" cy="6858000"/>
          </a:xfrm>
          <a:custGeom>
            <a:avLst/>
            <a:gdLst>
              <a:gd name="connsiteX0" fmla="*/ 0 w 6487116"/>
              <a:gd name="connsiteY0" fmla="*/ 0 h 6858000"/>
              <a:gd name="connsiteX1" fmla="*/ 1850111 w 6487116"/>
              <a:gd name="connsiteY1" fmla="*/ 0 h 6858000"/>
              <a:gd name="connsiteX2" fmla="*/ 6487116 w 6487116"/>
              <a:gd name="connsiteY2" fmla="*/ 0 h 6858000"/>
              <a:gd name="connsiteX3" fmla="*/ 6487116 w 6487116"/>
              <a:gd name="connsiteY3" fmla="*/ 1900238 h 6858000"/>
              <a:gd name="connsiteX4" fmla="*/ 6116700 w 6487116"/>
              <a:gd name="connsiteY4" fmla="*/ 2178050 h 6858000"/>
              <a:gd name="connsiteX5" fmla="*/ 6112466 w 6487116"/>
              <a:gd name="connsiteY5" fmla="*/ 2184400 h 6858000"/>
              <a:gd name="connsiteX6" fmla="*/ 6106116 w 6487116"/>
              <a:gd name="connsiteY6" fmla="*/ 2193925 h 6858000"/>
              <a:gd name="connsiteX7" fmla="*/ 6099766 w 6487116"/>
              <a:gd name="connsiteY7" fmla="*/ 2201863 h 6858000"/>
              <a:gd name="connsiteX8" fmla="*/ 6099766 w 6487116"/>
              <a:gd name="connsiteY8" fmla="*/ 2211388 h 6858000"/>
              <a:gd name="connsiteX9" fmla="*/ 6099766 w 6487116"/>
              <a:gd name="connsiteY9" fmla="*/ 2220913 h 6858000"/>
              <a:gd name="connsiteX10" fmla="*/ 6106116 w 6487116"/>
              <a:gd name="connsiteY10" fmla="*/ 2228850 h 6858000"/>
              <a:gd name="connsiteX11" fmla="*/ 6112466 w 6487116"/>
              <a:gd name="connsiteY11" fmla="*/ 2238375 h 6858000"/>
              <a:gd name="connsiteX12" fmla="*/ 6116700 w 6487116"/>
              <a:gd name="connsiteY12" fmla="*/ 2244725 h 6858000"/>
              <a:gd name="connsiteX13" fmla="*/ 6487116 w 6487116"/>
              <a:gd name="connsiteY13" fmla="*/ 2522538 h 6858000"/>
              <a:gd name="connsiteX14" fmla="*/ 6487116 w 6487116"/>
              <a:gd name="connsiteY14" fmla="*/ 6858000 h 6858000"/>
              <a:gd name="connsiteX15" fmla="*/ 1850111 w 6487116"/>
              <a:gd name="connsiteY15" fmla="*/ 6858000 h 6858000"/>
              <a:gd name="connsiteX16" fmla="*/ 0 w 6487116"/>
              <a:gd name="connsiteY1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487116" h="6858000">
                <a:moveTo>
                  <a:pt x="0" y="0"/>
                </a:moveTo>
                <a:lnTo>
                  <a:pt x="1850111" y="0"/>
                </a:lnTo>
                <a:lnTo>
                  <a:pt x="6487116" y="0"/>
                </a:lnTo>
                <a:lnTo>
                  <a:pt x="6487116" y="1900238"/>
                </a:lnTo>
                <a:lnTo>
                  <a:pt x="6116700" y="2178050"/>
                </a:lnTo>
                <a:lnTo>
                  <a:pt x="6112466" y="2184400"/>
                </a:lnTo>
                <a:lnTo>
                  <a:pt x="6106116" y="2193925"/>
                </a:lnTo>
                <a:lnTo>
                  <a:pt x="6099766" y="2201863"/>
                </a:lnTo>
                <a:lnTo>
                  <a:pt x="6099766" y="2211388"/>
                </a:lnTo>
                <a:lnTo>
                  <a:pt x="6099766" y="2220913"/>
                </a:lnTo>
                <a:lnTo>
                  <a:pt x="6106116" y="2228850"/>
                </a:lnTo>
                <a:lnTo>
                  <a:pt x="6112466" y="2238375"/>
                </a:lnTo>
                <a:lnTo>
                  <a:pt x="6116700" y="2244725"/>
                </a:lnTo>
                <a:lnTo>
                  <a:pt x="6487116" y="2522538"/>
                </a:lnTo>
                <a:lnTo>
                  <a:pt x="6487116" y="6858000"/>
                </a:lnTo>
                <a:lnTo>
                  <a:pt x="1850111" y="6858000"/>
                </a:ln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Rounded Rectangle 15">
            <a:extLst>
              <a:ext uri="{FF2B5EF4-FFF2-40B4-BE49-F238E27FC236}">
                <a16:creationId xmlns:a16="http://schemas.microsoft.com/office/drawing/2014/main" id="{BB08DC4E-794F-43A6-9197-15C12A7E593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28932" y="958640"/>
            <a:ext cx="4419604" cy="4945244"/>
          </a:xfrm>
          <a:prstGeom prst="roundRect">
            <a:avLst>
              <a:gd name="adj" fmla="val 3513"/>
            </a:avLst>
          </a:prstGeom>
          <a:solidFill>
            <a:srgbClr val="FFFFFF"/>
          </a:solid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500687D3-8A0E-426A-90FB-7DAD1BCB9A09}"/>
              </a:ext>
            </a:extLst>
          </p:cNvPr>
          <p:cNvPicPr>
            <a:picLocks noChangeAspect="1"/>
          </p:cNvPicPr>
          <p:nvPr/>
        </p:nvPicPr>
        <p:blipFill rotWithShape="1">
          <a:blip r:embed="rId2">
            <a:extLst>
              <a:ext uri="{28A0092B-C50C-407E-A947-70E740481C1C}">
                <a14:useLocalDpi xmlns:a14="http://schemas.microsoft.com/office/drawing/2010/main" val="0"/>
              </a:ext>
            </a:extLst>
          </a:blip>
          <a:srcRect l="9947"/>
          <a:stretch/>
        </p:blipFill>
        <p:spPr>
          <a:xfrm>
            <a:off x="7410517" y="1258529"/>
            <a:ext cx="3832042" cy="4330205"/>
          </a:xfrm>
          <a:prstGeom prst="rect">
            <a:avLst/>
          </a:prstGeom>
        </p:spPr>
      </p:pic>
      <p:sp>
        <p:nvSpPr>
          <p:cNvPr id="2" name="Title 1">
            <a:extLst>
              <a:ext uri="{FF2B5EF4-FFF2-40B4-BE49-F238E27FC236}">
                <a16:creationId xmlns:a16="http://schemas.microsoft.com/office/drawing/2014/main" id="{FE6B597A-5879-4DCE-B915-EE78F24F2E5B}"/>
              </a:ext>
            </a:extLst>
          </p:cNvPr>
          <p:cNvSpPr>
            <a:spLocks noGrp="1"/>
          </p:cNvSpPr>
          <p:nvPr>
            <p:ph type="title"/>
          </p:nvPr>
        </p:nvSpPr>
        <p:spPr>
          <a:xfrm>
            <a:off x="838200" y="365125"/>
            <a:ext cx="4908082" cy="1325563"/>
          </a:xfrm>
        </p:spPr>
        <p:txBody>
          <a:bodyPr>
            <a:normAutofit/>
          </a:bodyPr>
          <a:lstStyle/>
          <a:p>
            <a:r>
              <a:rPr lang="en-US" sz="4000"/>
              <a:t>K-Means Clustering Working</a:t>
            </a:r>
          </a:p>
        </p:txBody>
      </p:sp>
      <p:sp>
        <p:nvSpPr>
          <p:cNvPr id="3" name="Content Placeholder 2">
            <a:extLst>
              <a:ext uri="{FF2B5EF4-FFF2-40B4-BE49-F238E27FC236}">
                <a16:creationId xmlns:a16="http://schemas.microsoft.com/office/drawing/2014/main" id="{EC25814C-77AC-43F6-9865-96DE0C086828}"/>
              </a:ext>
            </a:extLst>
          </p:cNvPr>
          <p:cNvSpPr>
            <a:spLocks noGrp="1"/>
          </p:cNvSpPr>
          <p:nvPr>
            <p:ph idx="1"/>
          </p:nvPr>
        </p:nvSpPr>
        <p:spPr>
          <a:xfrm>
            <a:off x="838200" y="1825625"/>
            <a:ext cx="4908082" cy="4351338"/>
          </a:xfrm>
        </p:spPr>
        <p:txBody>
          <a:bodyPr>
            <a:normAutofit/>
          </a:bodyPr>
          <a:lstStyle/>
          <a:p>
            <a:r>
              <a:rPr lang="en-US" dirty="0"/>
              <a:t>Re-assign each point to the closest cluster centroid : Note that only the data point at the bottom is assigned to the red cluster even though its closer to the centroid of grey cluster. Thus, we assign that data point into grey cluster</a:t>
            </a:r>
          </a:p>
        </p:txBody>
      </p:sp>
    </p:spTree>
    <p:extLst>
      <p:ext uri="{BB962C8B-B14F-4D97-AF65-F5344CB8AC3E}">
        <p14:creationId xmlns:p14="http://schemas.microsoft.com/office/powerpoint/2010/main" val="28666997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0857522E-E7E8-4B13-AAEA-3D90FD2D060F}"/>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62"/>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1" name="Freeform 19">
            <a:extLst>
              <a:ext uri="{FF2B5EF4-FFF2-40B4-BE49-F238E27FC236}">
                <a16:creationId xmlns:a16="http://schemas.microsoft.com/office/drawing/2014/main" id="{51A5673D-423E-4E5D-B642-77D39FECBD1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6487116" cy="6858000"/>
          </a:xfrm>
          <a:custGeom>
            <a:avLst/>
            <a:gdLst>
              <a:gd name="connsiteX0" fmla="*/ 0 w 6487116"/>
              <a:gd name="connsiteY0" fmla="*/ 0 h 6858000"/>
              <a:gd name="connsiteX1" fmla="*/ 1850111 w 6487116"/>
              <a:gd name="connsiteY1" fmla="*/ 0 h 6858000"/>
              <a:gd name="connsiteX2" fmla="*/ 6487116 w 6487116"/>
              <a:gd name="connsiteY2" fmla="*/ 0 h 6858000"/>
              <a:gd name="connsiteX3" fmla="*/ 6487116 w 6487116"/>
              <a:gd name="connsiteY3" fmla="*/ 1900238 h 6858000"/>
              <a:gd name="connsiteX4" fmla="*/ 6116700 w 6487116"/>
              <a:gd name="connsiteY4" fmla="*/ 2178050 h 6858000"/>
              <a:gd name="connsiteX5" fmla="*/ 6112466 w 6487116"/>
              <a:gd name="connsiteY5" fmla="*/ 2184400 h 6858000"/>
              <a:gd name="connsiteX6" fmla="*/ 6106116 w 6487116"/>
              <a:gd name="connsiteY6" fmla="*/ 2193925 h 6858000"/>
              <a:gd name="connsiteX7" fmla="*/ 6099766 w 6487116"/>
              <a:gd name="connsiteY7" fmla="*/ 2201863 h 6858000"/>
              <a:gd name="connsiteX8" fmla="*/ 6099766 w 6487116"/>
              <a:gd name="connsiteY8" fmla="*/ 2211388 h 6858000"/>
              <a:gd name="connsiteX9" fmla="*/ 6099766 w 6487116"/>
              <a:gd name="connsiteY9" fmla="*/ 2220913 h 6858000"/>
              <a:gd name="connsiteX10" fmla="*/ 6106116 w 6487116"/>
              <a:gd name="connsiteY10" fmla="*/ 2228850 h 6858000"/>
              <a:gd name="connsiteX11" fmla="*/ 6112466 w 6487116"/>
              <a:gd name="connsiteY11" fmla="*/ 2238375 h 6858000"/>
              <a:gd name="connsiteX12" fmla="*/ 6116700 w 6487116"/>
              <a:gd name="connsiteY12" fmla="*/ 2244725 h 6858000"/>
              <a:gd name="connsiteX13" fmla="*/ 6487116 w 6487116"/>
              <a:gd name="connsiteY13" fmla="*/ 2522538 h 6858000"/>
              <a:gd name="connsiteX14" fmla="*/ 6487116 w 6487116"/>
              <a:gd name="connsiteY14" fmla="*/ 6858000 h 6858000"/>
              <a:gd name="connsiteX15" fmla="*/ 1850111 w 6487116"/>
              <a:gd name="connsiteY15" fmla="*/ 6858000 h 6858000"/>
              <a:gd name="connsiteX16" fmla="*/ 0 w 6487116"/>
              <a:gd name="connsiteY1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487116" h="6858000">
                <a:moveTo>
                  <a:pt x="0" y="0"/>
                </a:moveTo>
                <a:lnTo>
                  <a:pt x="1850111" y="0"/>
                </a:lnTo>
                <a:lnTo>
                  <a:pt x="6487116" y="0"/>
                </a:lnTo>
                <a:lnTo>
                  <a:pt x="6487116" y="1900238"/>
                </a:lnTo>
                <a:lnTo>
                  <a:pt x="6116700" y="2178050"/>
                </a:lnTo>
                <a:lnTo>
                  <a:pt x="6112466" y="2184400"/>
                </a:lnTo>
                <a:lnTo>
                  <a:pt x="6106116" y="2193925"/>
                </a:lnTo>
                <a:lnTo>
                  <a:pt x="6099766" y="2201863"/>
                </a:lnTo>
                <a:lnTo>
                  <a:pt x="6099766" y="2211388"/>
                </a:lnTo>
                <a:lnTo>
                  <a:pt x="6099766" y="2220913"/>
                </a:lnTo>
                <a:lnTo>
                  <a:pt x="6106116" y="2228850"/>
                </a:lnTo>
                <a:lnTo>
                  <a:pt x="6112466" y="2238375"/>
                </a:lnTo>
                <a:lnTo>
                  <a:pt x="6116700" y="2244725"/>
                </a:lnTo>
                <a:lnTo>
                  <a:pt x="6487116" y="2522538"/>
                </a:lnTo>
                <a:lnTo>
                  <a:pt x="6487116" y="6858000"/>
                </a:lnTo>
                <a:lnTo>
                  <a:pt x="1850111" y="6858000"/>
                </a:ln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Rounded Rectangle 15">
            <a:extLst>
              <a:ext uri="{FF2B5EF4-FFF2-40B4-BE49-F238E27FC236}">
                <a16:creationId xmlns:a16="http://schemas.microsoft.com/office/drawing/2014/main" id="{BB08DC4E-794F-43A6-9197-15C12A7E593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28932" y="958640"/>
            <a:ext cx="4419604" cy="4945244"/>
          </a:xfrm>
          <a:prstGeom prst="roundRect">
            <a:avLst>
              <a:gd name="adj" fmla="val 3513"/>
            </a:avLst>
          </a:prstGeom>
          <a:solidFill>
            <a:srgbClr val="FFFFFF"/>
          </a:solid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E6B597A-5879-4DCE-B915-EE78F24F2E5B}"/>
              </a:ext>
            </a:extLst>
          </p:cNvPr>
          <p:cNvSpPr>
            <a:spLocks noGrp="1"/>
          </p:cNvSpPr>
          <p:nvPr>
            <p:ph type="title"/>
          </p:nvPr>
        </p:nvSpPr>
        <p:spPr>
          <a:xfrm>
            <a:off x="838200" y="365125"/>
            <a:ext cx="4908082" cy="1325563"/>
          </a:xfrm>
        </p:spPr>
        <p:txBody>
          <a:bodyPr>
            <a:normAutofit/>
          </a:bodyPr>
          <a:lstStyle/>
          <a:p>
            <a:r>
              <a:rPr lang="en-US" sz="4000"/>
              <a:t>K-Means Clustering Working</a:t>
            </a:r>
          </a:p>
        </p:txBody>
      </p:sp>
      <p:sp>
        <p:nvSpPr>
          <p:cNvPr id="3" name="Content Placeholder 2">
            <a:extLst>
              <a:ext uri="{FF2B5EF4-FFF2-40B4-BE49-F238E27FC236}">
                <a16:creationId xmlns:a16="http://schemas.microsoft.com/office/drawing/2014/main" id="{EC25814C-77AC-43F6-9865-96DE0C086828}"/>
              </a:ext>
            </a:extLst>
          </p:cNvPr>
          <p:cNvSpPr>
            <a:spLocks noGrp="1"/>
          </p:cNvSpPr>
          <p:nvPr>
            <p:ph idx="1"/>
          </p:nvPr>
        </p:nvSpPr>
        <p:spPr>
          <a:xfrm>
            <a:off x="838200" y="1825625"/>
            <a:ext cx="4908082" cy="4351338"/>
          </a:xfrm>
        </p:spPr>
        <p:txBody>
          <a:bodyPr>
            <a:normAutofit/>
          </a:bodyPr>
          <a:lstStyle/>
          <a:p>
            <a:r>
              <a:rPr lang="en-US" dirty="0"/>
              <a:t>Re-compute cluster centroids : Now, re-computing the centroids for both the clusters.</a:t>
            </a:r>
          </a:p>
        </p:txBody>
      </p:sp>
      <p:pic>
        <p:nvPicPr>
          <p:cNvPr id="5" name="Picture 4">
            <a:extLst>
              <a:ext uri="{FF2B5EF4-FFF2-40B4-BE49-F238E27FC236}">
                <a16:creationId xmlns:a16="http://schemas.microsoft.com/office/drawing/2014/main" id="{63BDDBDA-5D89-4C7F-A412-C6187A327A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25314" y="1373504"/>
            <a:ext cx="4094526" cy="4142981"/>
          </a:xfrm>
          <a:prstGeom prst="rect">
            <a:avLst/>
          </a:prstGeom>
        </p:spPr>
      </p:pic>
    </p:spTree>
    <p:extLst>
      <p:ext uri="{BB962C8B-B14F-4D97-AF65-F5344CB8AC3E}">
        <p14:creationId xmlns:p14="http://schemas.microsoft.com/office/powerpoint/2010/main" val="3241496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A0162-A130-4E7B-9044-F5E59165309A}"/>
              </a:ext>
            </a:extLst>
          </p:cNvPr>
          <p:cNvSpPr>
            <a:spLocks noGrp="1"/>
          </p:cNvSpPr>
          <p:nvPr>
            <p:ph type="title"/>
          </p:nvPr>
        </p:nvSpPr>
        <p:spPr/>
        <p:txBody>
          <a:bodyPr/>
          <a:lstStyle/>
          <a:p>
            <a:pPr algn="ctr"/>
            <a:r>
              <a:rPr lang="en-US" dirty="0"/>
              <a:t>Hierarchical Clustering</a:t>
            </a:r>
          </a:p>
        </p:txBody>
      </p:sp>
      <p:sp>
        <p:nvSpPr>
          <p:cNvPr id="3" name="Content Placeholder 2">
            <a:extLst>
              <a:ext uri="{FF2B5EF4-FFF2-40B4-BE49-F238E27FC236}">
                <a16:creationId xmlns:a16="http://schemas.microsoft.com/office/drawing/2014/main" id="{3ACD72FE-F82F-45ED-B7D4-7898F21E0AFA}"/>
              </a:ext>
            </a:extLst>
          </p:cNvPr>
          <p:cNvSpPr>
            <a:spLocks noGrp="1"/>
          </p:cNvSpPr>
          <p:nvPr>
            <p:ph idx="1"/>
          </p:nvPr>
        </p:nvSpPr>
        <p:spPr/>
        <p:txBody>
          <a:bodyPr/>
          <a:lstStyle/>
          <a:p>
            <a:r>
              <a:rPr lang="en-US" dirty="0"/>
              <a:t>Hierarchical clustering, as the name suggests is an algorithm that builds hierarchy of clusters. This algorithm starts with all the data points assigned to a cluster of their own. Then two nearest clusters are merged into the same cluster. In the end, this algorithm terminates when there is only a single cluster left.</a:t>
            </a:r>
          </a:p>
        </p:txBody>
      </p:sp>
    </p:spTree>
    <p:extLst>
      <p:ext uri="{BB962C8B-B14F-4D97-AF65-F5344CB8AC3E}">
        <p14:creationId xmlns:p14="http://schemas.microsoft.com/office/powerpoint/2010/main" val="230385947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284</TotalTime>
  <Words>1404</Words>
  <Application>Microsoft Office PowerPoint</Application>
  <PresentationFormat>Widescreen</PresentationFormat>
  <Paragraphs>213</Paragraphs>
  <Slides>48</Slides>
  <Notes>0</Notes>
  <HiddenSlides>0</HiddenSlides>
  <MMClips>0</MMClips>
  <ScaleCrop>false</ScaleCrop>
  <HeadingPairs>
    <vt:vector size="8" baseType="variant">
      <vt:variant>
        <vt:lpstr>Fonts Used</vt:lpstr>
      </vt:variant>
      <vt:variant>
        <vt:i4>11</vt:i4>
      </vt:variant>
      <vt:variant>
        <vt:lpstr>Theme</vt:lpstr>
      </vt:variant>
      <vt:variant>
        <vt:i4>1</vt:i4>
      </vt:variant>
      <vt:variant>
        <vt:lpstr>Embedded OLE Servers</vt:lpstr>
      </vt:variant>
      <vt:variant>
        <vt:i4>2</vt:i4>
      </vt:variant>
      <vt:variant>
        <vt:lpstr>Slide Titles</vt:lpstr>
      </vt:variant>
      <vt:variant>
        <vt:i4>48</vt:i4>
      </vt:variant>
    </vt:vector>
  </HeadingPairs>
  <TitlesOfParts>
    <vt:vector size="62" baseType="lpstr">
      <vt:lpstr>Arial</vt:lpstr>
      <vt:lpstr>Avenir_Next_LT_Pro_Regular</vt:lpstr>
      <vt:lpstr>Calibri</vt:lpstr>
      <vt:lpstr>Calibri Light</vt:lpstr>
      <vt:lpstr>medium-content-sans-serif-font</vt:lpstr>
      <vt:lpstr>medium-content-serif-font</vt:lpstr>
      <vt:lpstr>PT Sans</vt:lpstr>
      <vt:lpstr>PT Serif</vt:lpstr>
      <vt:lpstr>Roboto</vt:lpstr>
      <vt:lpstr>Tahoma</vt:lpstr>
      <vt:lpstr>times new roman</vt:lpstr>
      <vt:lpstr>Office Theme</vt:lpstr>
      <vt:lpstr>Equation</vt:lpstr>
      <vt:lpstr>Chart</vt:lpstr>
      <vt:lpstr>Clustering</vt:lpstr>
      <vt:lpstr>Clustering</vt:lpstr>
      <vt:lpstr>K-Means Clustering</vt:lpstr>
      <vt:lpstr>K-Means Clustering Working</vt:lpstr>
      <vt:lpstr>K-Means Clustering Working</vt:lpstr>
      <vt:lpstr>K-Means Clustering Working</vt:lpstr>
      <vt:lpstr>K-Means Clustering Working</vt:lpstr>
      <vt:lpstr>K-Means Clustering Working</vt:lpstr>
      <vt:lpstr>Hierarchical Clustering</vt:lpstr>
      <vt:lpstr>Hierarchical Clustering</vt:lpstr>
      <vt:lpstr>Difference between K Means and Hierarchical clustering</vt:lpstr>
      <vt:lpstr>Applications of Clustering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Steps of PCA :-</vt:lpstr>
      <vt:lpstr>Eigenvalues &amp; Eigenvectors</vt:lpstr>
      <vt:lpstr>Eigenvalues</vt:lpstr>
      <vt:lpstr>Principal components - Variance</vt:lpstr>
      <vt:lpstr>Transformed Data</vt:lpstr>
      <vt:lpstr>PCA –&gt; Original Data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Clustering</dc:title>
  <dc:creator>coolrtyagi@gmail.com</dc:creator>
  <cp:lastModifiedBy>Ravikant Tyagi</cp:lastModifiedBy>
  <cp:revision>8</cp:revision>
  <dcterms:created xsi:type="dcterms:W3CDTF">2017-10-19T10:50:53Z</dcterms:created>
  <dcterms:modified xsi:type="dcterms:W3CDTF">2019-07-26T11:23:55Z</dcterms:modified>
</cp:coreProperties>
</file>